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7" r:id="rId2"/>
    <p:sldId id="258" r:id="rId3"/>
    <p:sldId id="260" r:id="rId4"/>
    <p:sldId id="259" r:id="rId5"/>
    <p:sldId id="261" r:id="rId6"/>
    <p:sldId id="262" r:id="rId7"/>
    <p:sldId id="263" r:id="rId8"/>
    <p:sldId id="264" r:id="rId9"/>
    <p:sldId id="265" r:id="rId10"/>
    <p:sldId id="256" r:id="rId11"/>
    <p:sldId id="257" r:id="rId12"/>
    <p:sldId id="266" r:id="rId13"/>
    <p:sldId id="268" r:id="rId14"/>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628" autoAdjust="0"/>
    <p:restoredTop sz="90832" autoAdjust="0"/>
  </p:normalViewPr>
  <p:slideViewPr>
    <p:cSldViewPr>
      <p:cViewPr varScale="1">
        <p:scale>
          <a:sx n="103" d="100"/>
          <a:sy n="103" d="100"/>
        </p:scale>
        <p:origin x="72" y="11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C72888-A0EB-4838-9B74-A5BCE80407C1}" type="datetimeFigureOut">
              <a:rPr lang="en-US" smtClean="0"/>
              <a:t>2/17/2021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45E8CB-ECD1-4096-9763-27DBFD55A7FE}" type="slidenum">
              <a:rPr lang="en-US" smtClean="0"/>
              <a:t>‹#›</a:t>
            </a:fld>
            <a:endParaRPr lang="en-US"/>
          </a:p>
        </p:txBody>
      </p:sp>
    </p:spTree>
    <p:extLst>
      <p:ext uri="{BB962C8B-B14F-4D97-AF65-F5344CB8AC3E}">
        <p14:creationId xmlns:p14="http://schemas.microsoft.com/office/powerpoint/2010/main" val="3013546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45E8CB-ECD1-4096-9763-27DBFD55A7FE}" type="slidenum">
              <a:rPr lang="en-US" smtClean="0"/>
              <a:t>13</a:t>
            </a:fld>
            <a:endParaRPr lang="en-US"/>
          </a:p>
        </p:txBody>
      </p:sp>
    </p:spTree>
    <p:extLst>
      <p:ext uri="{BB962C8B-B14F-4D97-AF65-F5344CB8AC3E}">
        <p14:creationId xmlns:p14="http://schemas.microsoft.com/office/powerpoint/2010/main" val="2377031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388D5119-AFD1-4435-969E-B7378DDD994E}" type="slidenum">
              <a:rPr lang="en-US" altLang="en-US" smtClean="0"/>
              <a:pPr/>
              <a:t>‹#›</a:t>
            </a:fld>
            <a:endParaRPr lang="en-US" altLang="en-US"/>
          </a:p>
        </p:txBody>
      </p:sp>
    </p:spTree>
    <p:extLst>
      <p:ext uri="{BB962C8B-B14F-4D97-AF65-F5344CB8AC3E}">
        <p14:creationId xmlns:p14="http://schemas.microsoft.com/office/powerpoint/2010/main" val="2876549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FA1D1D7-9C3E-44ED-8D95-5CA0F518F71E}" type="slidenum">
              <a:rPr lang="en-US" altLang="en-US" smtClean="0"/>
              <a:pPr/>
              <a:t>‹#›</a:t>
            </a:fld>
            <a:endParaRPr lang="en-US" altLang="en-US"/>
          </a:p>
        </p:txBody>
      </p:sp>
    </p:spTree>
    <p:extLst>
      <p:ext uri="{BB962C8B-B14F-4D97-AF65-F5344CB8AC3E}">
        <p14:creationId xmlns:p14="http://schemas.microsoft.com/office/powerpoint/2010/main" val="683093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B7DE8C36-4161-40C2-8B04-59FF40D12F00}" type="slidenum">
              <a:rPr lang="en-US" altLang="en-US" smtClean="0"/>
              <a:pPr/>
              <a:t>‹#›</a:t>
            </a:fld>
            <a:endParaRPr lang="en-US" altLang="en-US"/>
          </a:p>
        </p:txBody>
      </p:sp>
    </p:spTree>
    <p:extLst>
      <p:ext uri="{BB962C8B-B14F-4D97-AF65-F5344CB8AC3E}">
        <p14:creationId xmlns:p14="http://schemas.microsoft.com/office/powerpoint/2010/main" val="4207080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16403E8-3DDA-41D0-8E87-858AEB9290DA}" type="slidenum">
              <a:rPr lang="en-US" altLang="en-US" smtClean="0"/>
              <a:pPr/>
              <a:t>‹#›</a:t>
            </a:fld>
            <a:endParaRPr lang="en-US" altLang="en-US"/>
          </a:p>
        </p:txBody>
      </p:sp>
    </p:spTree>
    <p:extLst>
      <p:ext uri="{BB962C8B-B14F-4D97-AF65-F5344CB8AC3E}">
        <p14:creationId xmlns:p14="http://schemas.microsoft.com/office/powerpoint/2010/main" val="823776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B0B5D98-7C51-4F62-B1AE-4F745CDA0411}" type="slidenum">
              <a:rPr lang="en-US" altLang="en-US" smtClean="0"/>
              <a:pPr/>
              <a:t>‹#›</a:t>
            </a:fld>
            <a:endParaRPr lang="en-US" altLang="en-US"/>
          </a:p>
        </p:txBody>
      </p:sp>
    </p:spTree>
    <p:extLst>
      <p:ext uri="{BB962C8B-B14F-4D97-AF65-F5344CB8AC3E}">
        <p14:creationId xmlns:p14="http://schemas.microsoft.com/office/powerpoint/2010/main" val="1863651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A3758160-E4AB-469A-98B4-1B8265B5C3B2}" type="slidenum">
              <a:rPr lang="en-US" altLang="en-US" smtClean="0"/>
              <a:pPr/>
              <a:t>‹#›</a:t>
            </a:fld>
            <a:endParaRPr lang="en-US" altLang="en-US"/>
          </a:p>
        </p:txBody>
      </p:sp>
    </p:spTree>
    <p:extLst>
      <p:ext uri="{BB962C8B-B14F-4D97-AF65-F5344CB8AC3E}">
        <p14:creationId xmlns:p14="http://schemas.microsoft.com/office/powerpoint/2010/main" val="919731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7FD2600-9385-46F9-8A7F-C4B911FB66FA}" type="slidenum">
              <a:rPr lang="en-US" altLang="en-US" smtClean="0"/>
              <a:pPr/>
              <a:t>‹#›</a:t>
            </a:fld>
            <a:endParaRPr lang="en-US" altLang="en-US"/>
          </a:p>
        </p:txBody>
      </p:sp>
    </p:spTree>
    <p:extLst>
      <p:ext uri="{BB962C8B-B14F-4D97-AF65-F5344CB8AC3E}">
        <p14:creationId xmlns:p14="http://schemas.microsoft.com/office/powerpoint/2010/main" val="4177053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BE03ECE3-175E-40CB-9549-E8D7FBA8376C}" type="slidenum">
              <a:rPr lang="en-US" altLang="en-US" smtClean="0"/>
              <a:pPr/>
              <a:t>‹#›</a:t>
            </a:fld>
            <a:endParaRPr lang="en-US" altLang="en-US"/>
          </a:p>
        </p:txBody>
      </p:sp>
    </p:spTree>
    <p:extLst>
      <p:ext uri="{BB962C8B-B14F-4D97-AF65-F5344CB8AC3E}">
        <p14:creationId xmlns:p14="http://schemas.microsoft.com/office/powerpoint/2010/main" val="288294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8910B9A1-6875-4A75-8567-23621FE833B8}" type="slidenum">
              <a:rPr lang="en-US" altLang="en-US" smtClean="0"/>
              <a:pPr/>
              <a:t>‹#›</a:t>
            </a:fld>
            <a:endParaRPr lang="en-US" altLang="en-US"/>
          </a:p>
        </p:txBody>
      </p:sp>
    </p:spTree>
    <p:extLst>
      <p:ext uri="{BB962C8B-B14F-4D97-AF65-F5344CB8AC3E}">
        <p14:creationId xmlns:p14="http://schemas.microsoft.com/office/powerpoint/2010/main" val="177342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43CCDB41-399C-4AB2-A017-33988DF20E0D}" type="slidenum">
              <a:rPr lang="en-US" altLang="en-US" smtClean="0"/>
              <a:pPr/>
              <a:t>‹#›</a:t>
            </a:fld>
            <a:endParaRPr lang="en-US" altLang="en-US"/>
          </a:p>
        </p:txBody>
      </p:sp>
    </p:spTree>
    <p:extLst>
      <p:ext uri="{BB962C8B-B14F-4D97-AF65-F5344CB8AC3E}">
        <p14:creationId xmlns:p14="http://schemas.microsoft.com/office/powerpoint/2010/main" val="1343932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EB46D4B7-31D3-4735-AB00-69BD34F27984}" type="slidenum">
              <a:rPr lang="en-US" altLang="en-US" smtClean="0"/>
              <a:pPr/>
              <a:t>‹#›</a:t>
            </a:fld>
            <a:endParaRPr lang="en-US" altLang="en-US"/>
          </a:p>
        </p:txBody>
      </p:sp>
    </p:spTree>
    <p:extLst>
      <p:ext uri="{BB962C8B-B14F-4D97-AF65-F5344CB8AC3E}">
        <p14:creationId xmlns:p14="http://schemas.microsoft.com/office/powerpoint/2010/main" val="318962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1293B-E390-49F7-B400-A2262E71BDEB}" type="slidenum">
              <a:rPr lang="en-US" altLang="en-US" smtClean="0"/>
              <a:pPr/>
              <a:t>‹#›</a:t>
            </a:fld>
            <a:endParaRPr lang="en-US" altLang="en-US"/>
          </a:p>
        </p:txBody>
      </p:sp>
    </p:spTree>
    <p:extLst>
      <p:ext uri="{BB962C8B-B14F-4D97-AF65-F5344CB8AC3E}">
        <p14:creationId xmlns:p14="http://schemas.microsoft.com/office/powerpoint/2010/main" val="31579923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028700" y="679077"/>
            <a:ext cx="9982200" cy="1143000"/>
          </a:xfrm>
        </p:spPr>
        <p:txBody>
          <a:bodyPr>
            <a:noAutofit/>
          </a:bodyPr>
          <a:lstStyle/>
          <a:p>
            <a:r>
              <a:rPr lang="en-US" altLang="en-US" sz="4000" b="1" dirty="0"/>
              <a:t>Construction of a Insulated Concrete Form (ICF)-walled Home in Amherst County,  Virginia (1998)</a:t>
            </a:r>
          </a:p>
        </p:txBody>
      </p:sp>
      <p:pic>
        <p:nvPicPr>
          <p:cNvPr id="13315" name="Picture 3" descr="icfse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0110" y="1981201"/>
            <a:ext cx="6169890" cy="4645026"/>
          </a:xfrm>
          <a:prstGeom prst="rect">
            <a:avLst/>
          </a:prstGeom>
          <a:solidFill>
            <a:schemeClr val="hlink"/>
          </a:solidFill>
          <a:ln w="9525">
            <a:solidFill>
              <a:schemeClr val="hlink"/>
            </a:solidFill>
            <a:miter lim="800000"/>
            <a:headEnd/>
            <a:tailEnd/>
          </a:ln>
          <a:effectLst>
            <a:outerShdw dist="71842" dir="2700000" algn="ctr" rotWithShape="0">
              <a:srgbClr val="808080"/>
            </a:outerShdw>
          </a:effectLst>
        </p:spPr>
      </p:pic>
      <p:sp>
        <p:nvSpPr>
          <p:cNvPr id="13316" name="Text Box 4"/>
          <p:cNvSpPr txBox="1">
            <a:spLocks noChangeArrowheads="1"/>
          </p:cNvSpPr>
          <p:nvPr/>
        </p:nvSpPr>
        <p:spPr bwMode="auto">
          <a:xfrm>
            <a:off x="7848600" y="2590800"/>
            <a:ext cx="2819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b="1"/>
              <a:t>Typical Corner Form</a:t>
            </a:r>
          </a:p>
        </p:txBody>
      </p:sp>
      <p:sp>
        <p:nvSpPr>
          <p:cNvPr id="13317" name="Text Box 5"/>
          <p:cNvSpPr txBox="1">
            <a:spLocks noChangeArrowheads="1"/>
          </p:cNvSpPr>
          <p:nvPr/>
        </p:nvSpPr>
        <p:spPr bwMode="auto">
          <a:xfrm>
            <a:off x="2971800" y="3049542"/>
            <a:ext cx="152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dirty="0">
                <a:solidFill>
                  <a:schemeClr val="hlink"/>
                </a:solidFill>
              </a:rPr>
              <a:t>Spacer</a:t>
            </a:r>
          </a:p>
        </p:txBody>
      </p:sp>
      <p:sp>
        <p:nvSpPr>
          <p:cNvPr id="13318" name="Line 6"/>
          <p:cNvSpPr>
            <a:spLocks noChangeShapeType="1"/>
          </p:cNvSpPr>
          <p:nvPr/>
        </p:nvSpPr>
        <p:spPr bwMode="auto">
          <a:xfrm>
            <a:off x="3505200" y="3537279"/>
            <a:ext cx="152400" cy="3810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19" name="Line 7"/>
          <p:cNvSpPr>
            <a:spLocks noChangeShapeType="1"/>
          </p:cNvSpPr>
          <p:nvPr/>
        </p:nvSpPr>
        <p:spPr bwMode="auto">
          <a:xfrm flipH="1" flipV="1">
            <a:off x="6858000" y="4335090"/>
            <a:ext cx="1066800" cy="4572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0" name="Line 8"/>
          <p:cNvSpPr>
            <a:spLocks noChangeShapeType="1"/>
          </p:cNvSpPr>
          <p:nvPr/>
        </p:nvSpPr>
        <p:spPr bwMode="auto">
          <a:xfrm flipH="1" flipV="1">
            <a:off x="5753100" y="4806392"/>
            <a:ext cx="2209800" cy="3048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1" name="Text Box 9"/>
          <p:cNvSpPr txBox="1">
            <a:spLocks noChangeArrowheads="1"/>
          </p:cNvSpPr>
          <p:nvPr/>
        </p:nvSpPr>
        <p:spPr bwMode="auto">
          <a:xfrm>
            <a:off x="8305800" y="4724400"/>
            <a:ext cx="3048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dirty="0"/>
              <a:t>For attaching interior wall treatment, e.g., drywall</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10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04800"/>
            <a:ext cx="12058610" cy="6324600"/>
          </a:xfrm>
          <a:prstGeom prst="rect">
            <a:avLst/>
          </a:prstGeom>
          <a:noFill/>
          <a:ln w="9525">
            <a:solidFill>
              <a:schemeClr val="hlink"/>
            </a:solidFill>
            <a:miter lim="800000"/>
            <a:headEnd/>
            <a:tailEnd/>
          </a:ln>
          <a:effectLst>
            <a:outerShdw dist="71842"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2051" name="Comment 3"/>
          <p:cNvSpPr>
            <a:spLocks noChangeArrowheads="1"/>
          </p:cNvSpPr>
          <p:nvPr/>
        </p:nvSpPr>
        <p:spPr bwMode="auto">
          <a:xfrm>
            <a:off x="1371600" y="4572000"/>
            <a:ext cx="1828800" cy="590550"/>
          </a:xfrm>
          <a:prstGeom prst="rect">
            <a:avLst/>
          </a:prstGeom>
          <a:solidFill>
            <a:srgbClr val="FCFF91"/>
          </a:solidFill>
          <a:ln w="9525">
            <a:solidFill>
              <a:srgbClr val="000000"/>
            </a:solidFill>
            <a:miter lim="800000"/>
            <a:headEnd/>
            <a:tailEnd/>
          </a:ln>
          <a:effectLst>
            <a:outerShdw dist="71842" dir="2700000"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a:solidFill>
                  <a:srgbClr val="000000"/>
                </a:solidFill>
              </a:rPr>
              <a:t>With Siding and Stone Veneer </a:t>
            </a:r>
            <a:endParaRPr lang="en-US" altLang="en-US" sz="160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11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481014"/>
            <a:ext cx="8763000" cy="5946775"/>
          </a:xfrm>
          <a:prstGeom prst="rect">
            <a:avLst/>
          </a:prstGeom>
          <a:noFill/>
          <a:ln w="9525">
            <a:solidFill>
              <a:schemeClr val="hlink"/>
            </a:solidFill>
            <a:miter lim="800000"/>
            <a:headEnd/>
            <a:tailEnd/>
          </a:ln>
          <a:effectLst>
            <a:outerShdw dist="71842"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3075" name="Comment 3"/>
          <p:cNvSpPr>
            <a:spLocks noChangeArrowheads="1"/>
          </p:cNvSpPr>
          <p:nvPr/>
        </p:nvSpPr>
        <p:spPr bwMode="auto">
          <a:xfrm>
            <a:off x="7696200" y="914401"/>
            <a:ext cx="2514600" cy="835025"/>
          </a:xfrm>
          <a:prstGeom prst="rect">
            <a:avLst/>
          </a:prstGeom>
          <a:solidFill>
            <a:srgbClr val="FCFF91"/>
          </a:solidFill>
          <a:ln w="9525">
            <a:solidFill>
              <a:srgbClr val="000000"/>
            </a:solidFill>
            <a:miter lim="800000"/>
            <a:headEnd/>
            <a:tailEnd/>
          </a:ln>
          <a:effectLst>
            <a:outerShdw dist="71842" dir="2700000"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a:solidFill>
                  <a:srgbClr val="000000"/>
                </a:solidFill>
              </a:rPr>
              <a:t>Kitchen Cabinets in Place.  Note the Deep Window Sills</a:t>
            </a:r>
            <a:endParaRPr lang="en-US" altLang="en-US" sz="160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9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11805353" cy="6324599"/>
          </a:xfrm>
          <a:prstGeom prst="rect">
            <a:avLst/>
          </a:prstGeom>
          <a:noFill/>
          <a:ln w="9525">
            <a:solidFill>
              <a:schemeClr val="hlink"/>
            </a:solidFill>
            <a:miter lim="800000"/>
            <a:headEnd/>
            <a:tailEnd/>
          </a:ln>
          <a:effectLst>
            <a:outerShdw dist="71842"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12291" name="Comment 3"/>
          <p:cNvSpPr>
            <a:spLocks noChangeArrowheads="1"/>
          </p:cNvSpPr>
          <p:nvPr/>
        </p:nvSpPr>
        <p:spPr bwMode="auto">
          <a:xfrm>
            <a:off x="2362200" y="4114800"/>
            <a:ext cx="1981200" cy="590550"/>
          </a:xfrm>
          <a:prstGeom prst="rect">
            <a:avLst/>
          </a:prstGeom>
          <a:solidFill>
            <a:srgbClr val="FCFF91"/>
          </a:solidFill>
          <a:ln w="9525">
            <a:solidFill>
              <a:srgbClr val="000000"/>
            </a:solidFill>
            <a:miter lim="800000"/>
            <a:headEnd/>
            <a:tailEnd/>
          </a:ln>
          <a:effectLst>
            <a:outerShdw dist="71842" dir="2700000"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a:solidFill>
                  <a:srgbClr val="000000"/>
                </a:solidFill>
              </a:rPr>
              <a:t>Nearly Completed Home</a:t>
            </a:r>
            <a:endParaRPr lang="en-US" altLang="en-US" sz="1600">
              <a:solidFill>
                <a:srgbClr val="0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219200" y="0"/>
            <a:ext cx="9753600" cy="1143000"/>
          </a:xfrm>
        </p:spPr>
        <p:txBody>
          <a:bodyPr/>
          <a:lstStyle/>
          <a:p>
            <a:r>
              <a:rPr lang="en-US" altLang="en-US" sz="4000" b="1"/>
              <a:t>24-Hour Simulation of an ICF Wall</a:t>
            </a:r>
          </a:p>
        </p:txBody>
      </p:sp>
      <p:sp>
        <p:nvSpPr>
          <p:cNvPr id="14340" name="Rectangle 4"/>
          <p:cNvSpPr>
            <a:spLocks noChangeArrowheads="1"/>
          </p:cNvSpPr>
          <p:nvPr/>
        </p:nvSpPr>
        <p:spPr bwMode="auto">
          <a:xfrm>
            <a:off x="3457575" y="151447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graphicFrame>
        <p:nvGraphicFramePr>
          <p:cNvPr id="14339" name="Object 3"/>
          <p:cNvGraphicFramePr>
            <a:graphicFrameLocks noChangeAspect="1"/>
          </p:cNvGraphicFramePr>
          <p:nvPr>
            <p:extLst>
              <p:ext uri="{D42A27DB-BD31-4B8C-83A1-F6EECF244321}">
                <p14:modId xmlns:p14="http://schemas.microsoft.com/office/powerpoint/2010/main" val="3064977620"/>
              </p:ext>
            </p:extLst>
          </p:nvPr>
        </p:nvGraphicFramePr>
        <p:xfrm>
          <a:off x="169312" y="2366962"/>
          <a:ext cx="6191250" cy="4491038"/>
        </p:xfrm>
        <a:graphic>
          <a:graphicData uri="http://schemas.openxmlformats.org/presentationml/2006/ole">
            <mc:AlternateContent xmlns:mc="http://schemas.openxmlformats.org/markup-compatibility/2006">
              <mc:Choice xmlns:v="urn:schemas-microsoft-com:vml" Requires="v">
                <p:oleObj spid="_x0000_s14346" r:id="rId4" imgW="5276850" imgH="3829050" progId="Excel.Chart.8">
                  <p:embed/>
                </p:oleObj>
              </mc:Choice>
              <mc:Fallback>
                <p:oleObj r:id="rId4" imgW="5276850" imgH="3829050" progId="Excel.Chart.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312" y="2366962"/>
                        <a:ext cx="6191250" cy="4491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42" name="Rectangle 6"/>
          <p:cNvSpPr>
            <a:spLocks noChangeArrowheads="1"/>
          </p:cNvSpPr>
          <p:nvPr/>
        </p:nvSpPr>
        <p:spPr bwMode="auto">
          <a:xfrm>
            <a:off x="4800600" y="990600"/>
            <a:ext cx="5562600" cy="23622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4341" name="Picture 5" descr="Howards"/>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29200" y="1295401"/>
            <a:ext cx="5181600" cy="1908175"/>
          </a:xfrm>
          <a:prstGeom prst="rect">
            <a:avLst/>
          </a:prstGeom>
          <a:noFill/>
          <a:extLst>
            <a:ext uri="{909E8E84-426E-40DD-AFC4-6F175D3DCCD1}">
              <a14:hiddenFill xmlns:a14="http://schemas.microsoft.com/office/drawing/2010/main">
                <a:solidFill>
                  <a:srgbClr val="FFFFFF"/>
                </a:solidFill>
              </a14:hiddenFill>
            </a:ext>
          </a:extLst>
        </p:spPr>
      </p:pic>
      <p:sp>
        <p:nvSpPr>
          <p:cNvPr id="14343" name="Comment 7"/>
          <p:cNvSpPr>
            <a:spLocks noChangeArrowheads="1"/>
          </p:cNvSpPr>
          <p:nvPr/>
        </p:nvSpPr>
        <p:spPr bwMode="auto">
          <a:xfrm>
            <a:off x="7239000" y="3886200"/>
            <a:ext cx="3200400" cy="1600438"/>
          </a:xfrm>
          <a:prstGeom prst="rect">
            <a:avLst/>
          </a:prstGeom>
          <a:solidFill>
            <a:srgbClr val="FCFF91"/>
          </a:solidFill>
          <a:ln w="9525">
            <a:solidFill>
              <a:srgbClr val="000000"/>
            </a:solidFill>
            <a:miter lim="800000"/>
            <a:headEnd/>
            <a:tailEnd/>
          </a:ln>
          <a:effectLst>
            <a:outerShdw dist="71842" dir="2700000" algn="ctr" rotWithShape="0">
              <a:srgbClr val="808080"/>
            </a:outerShdw>
          </a:effectLst>
          <a:extLst>
            <a:ext uri="{53640926-AAD7-44D8-BBD7-CCE9431645EC}">
              <a14:shadowObscured xmlns:a14="http://schemas.microsoft.com/office/drawing/2010/main" val="1"/>
            </a:ext>
          </a:extLst>
        </p:spPr>
        <p:txBody>
          <a:bodyPr wrap="square">
            <a:spAutoFit/>
          </a:bodyPr>
          <a:lstStyle/>
          <a:p>
            <a:pPr>
              <a:spcBef>
                <a:spcPct val="50000"/>
              </a:spcBef>
            </a:pPr>
            <a:r>
              <a:rPr lang="en-US" altLang="en-US" sz="1400" b="1" dirty="0">
                <a:solidFill>
                  <a:srgbClr val="000000"/>
                </a:solidFill>
              </a:rPr>
              <a:t>Note that the Styrofoam on the Outside Follows the  Diurnal Cycle Very Closely  (It Has Good Thermal Resistance, but Little Thermal Mass), but the Concrete, which has High Thermal Mass (But Little Resistance), Barely Responds.</a:t>
            </a:r>
            <a:endParaRPr lang="en-US" altLang="en-US" sz="1400" dirty="0">
              <a:solidFill>
                <a:srgbClr val="0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1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76200"/>
            <a:ext cx="9726228" cy="6629400"/>
          </a:xfrm>
          <a:prstGeom prst="rect">
            <a:avLst/>
          </a:prstGeom>
          <a:noFill/>
          <a:ln w="9525">
            <a:solidFill>
              <a:schemeClr val="hlink"/>
            </a:solidFill>
            <a:miter lim="800000"/>
            <a:headEnd/>
            <a:tailEnd/>
          </a:ln>
          <a:effectLst>
            <a:outerShdw dist="71842"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4099" name="Comment 3"/>
          <p:cNvSpPr>
            <a:spLocks noChangeArrowheads="1"/>
          </p:cNvSpPr>
          <p:nvPr/>
        </p:nvSpPr>
        <p:spPr bwMode="auto">
          <a:xfrm>
            <a:off x="2362200" y="1143000"/>
            <a:ext cx="3048000" cy="590550"/>
          </a:xfrm>
          <a:prstGeom prst="rect">
            <a:avLst/>
          </a:prstGeom>
          <a:solidFill>
            <a:srgbClr val="FCFF91"/>
          </a:solidFill>
          <a:ln w="9525">
            <a:solidFill>
              <a:srgbClr val="000000"/>
            </a:solidFill>
            <a:miter lim="800000"/>
            <a:headEnd/>
            <a:tailEnd/>
          </a:ln>
          <a:effectLst>
            <a:outerShdw dist="53882" dir="2700000"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a:solidFill>
                  <a:srgbClr val="000000"/>
                </a:solidFill>
              </a:rPr>
              <a:t>With Forms for Two Walls of Basement in Position</a:t>
            </a:r>
            <a:endParaRPr lang="en-US" altLang="en-US" sz="1600">
              <a:solidFill>
                <a:srgbClr val="000000"/>
              </a:solidFill>
            </a:endParaRPr>
          </a:p>
        </p:txBody>
      </p:sp>
      <p:sp>
        <p:nvSpPr>
          <p:cNvPr id="4100" name="Comment 4"/>
          <p:cNvSpPr>
            <a:spLocks noChangeArrowheads="1"/>
          </p:cNvSpPr>
          <p:nvPr/>
        </p:nvSpPr>
        <p:spPr bwMode="auto">
          <a:xfrm>
            <a:off x="6400800" y="1981200"/>
            <a:ext cx="2590800" cy="590550"/>
          </a:xfrm>
          <a:prstGeom prst="rect">
            <a:avLst/>
          </a:prstGeom>
          <a:solidFill>
            <a:srgbClr val="FCFF91"/>
          </a:solidFill>
          <a:ln w="9525">
            <a:solidFill>
              <a:srgbClr val="000000"/>
            </a:solidFill>
            <a:miter lim="800000"/>
            <a:headEnd/>
            <a:tailEnd/>
          </a:ln>
          <a:effectLst>
            <a:outerShdw dist="71842" dir="2700000"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a:solidFill>
                  <a:srgbClr val="000000"/>
                </a:solidFill>
              </a:rPr>
              <a:t>Note Spacers Between Inner and Outer Forms.</a:t>
            </a:r>
            <a:endParaRPr lang="en-US" altLang="en-US" sz="1600">
              <a:solidFill>
                <a:srgbClr val="000000"/>
              </a:solidFill>
            </a:endParaRPr>
          </a:p>
        </p:txBody>
      </p:sp>
      <p:sp>
        <p:nvSpPr>
          <p:cNvPr id="4101" name="Line 5"/>
          <p:cNvSpPr>
            <a:spLocks noChangeShapeType="1"/>
          </p:cNvSpPr>
          <p:nvPr/>
        </p:nvSpPr>
        <p:spPr bwMode="auto">
          <a:xfrm>
            <a:off x="7848600" y="2667000"/>
            <a:ext cx="1066800" cy="11430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3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131" y="0"/>
            <a:ext cx="10455469" cy="6849938"/>
          </a:xfrm>
          <a:prstGeom prst="rect">
            <a:avLst/>
          </a:prstGeom>
          <a:solidFill>
            <a:schemeClr val="hlink"/>
          </a:solidFill>
          <a:ln w="9525">
            <a:solidFill>
              <a:schemeClr val="hlink"/>
            </a:solidFill>
            <a:miter lim="800000"/>
            <a:headEnd/>
            <a:tailEnd/>
          </a:ln>
          <a:effectLst>
            <a:outerShdw dist="71842" dir="2700000" algn="ctr" rotWithShape="0">
              <a:srgbClr val="808080"/>
            </a:outerShdw>
          </a:effectLst>
        </p:spPr>
      </p:pic>
      <p:sp>
        <p:nvSpPr>
          <p:cNvPr id="6148" name="Comment 4"/>
          <p:cNvSpPr>
            <a:spLocks noChangeArrowheads="1"/>
          </p:cNvSpPr>
          <p:nvPr/>
        </p:nvSpPr>
        <p:spPr bwMode="auto">
          <a:xfrm>
            <a:off x="2133600" y="1371601"/>
            <a:ext cx="3048000" cy="835025"/>
          </a:xfrm>
          <a:prstGeom prst="rect">
            <a:avLst/>
          </a:prstGeom>
          <a:solidFill>
            <a:srgbClr val="FCFF91"/>
          </a:solidFill>
          <a:ln w="9525">
            <a:solidFill>
              <a:srgbClr val="000000"/>
            </a:solidFill>
            <a:miter lim="800000"/>
            <a:headEnd/>
            <a:tailEnd/>
          </a:ln>
          <a:effectLst>
            <a:outerShdw dist="71842" dir="2700000"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dirty="0"/>
              <a:t>The Blue Bracing Gets Returned to the Manufacturer Once the Concrete Has Set.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2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7763" y="84"/>
            <a:ext cx="4573625" cy="6857916"/>
          </a:xfrm>
          <a:prstGeom prst="rect">
            <a:avLst/>
          </a:prstGeom>
          <a:noFill/>
          <a:ln w="9525">
            <a:solidFill>
              <a:schemeClr val="hlink"/>
            </a:solidFill>
            <a:miter lim="800000"/>
            <a:headEnd/>
            <a:tailEnd/>
          </a:ln>
          <a:effectLst>
            <a:outerShdw dist="71842"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5123" name="Comment 3"/>
          <p:cNvSpPr>
            <a:spLocks noChangeArrowheads="1"/>
          </p:cNvSpPr>
          <p:nvPr/>
        </p:nvSpPr>
        <p:spPr bwMode="auto">
          <a:xfrm>
            <a:off x="7543800" y="2209801"/>
            <a:ext cx="2286000" cy="1323975"/>
          </a:xfrm>
          <a:prstGeom prst="rect">
            <a:avLst/>
          </a:prstGeom>
          <a:solidFill>
            <a:srgbClr val="FCFF91"/>
          </a:solidFill>
          <a:ln w="9525">
            <a:solidFill>
              <a:srgbClr val="000000"/>
            </a:solidFill>
            <a:miter lim="800000"/>
            <a:headEnd/>
            <a:tailEnd/>
          </a:ln>
          <a:effectLst>
            <a:outerShdw dist="71842" dir="2700000"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a:solidFill>
                  <a:srgbClr val="000000"/>
                </a:solidFill>
              </a:rPr>
              <a:t>With Vertical “Rebar” in Place. The Plastic Spacers Keep Rebar In Position Until Concrete Has Set.</a:t>
            </a:r>
            <a:endParaRPr lang="en-US" altLang="en-US" sz="160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4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40645"/>
            <a:ext cx="7138988" cy="6863710"/>
          </a:xfrm>
          <a:prstGeom prst="rect">
            <a:avLst/>
          </a:prstGeom>
          <a:noFill/>
          <a:ln w="9525">
            <a:solidFill>
              <a:schemeClr val="hlink"/>
            </a:solidFill>
            <a:miter lim="800000"/>
            <a:headEnd/>
            <a:tailEnd/>
          </a:ln>
          <a:effectLst>
            <a:outerShdw dist="71842"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7171" name="Comment 3"/>
          <p:cNvSpPr>
            <a:spLocks noChangeArrowheads="1"/>
          </p:cNvSpPr>
          <p:nvPr/>
        </p:nvSpPr>
        <p:spPr bwMode="auto">
          <a:xfrm>
            <a:off x="8153400" y="1447800"/>
            <a:ext cx="2057400" cy="1079500"/>
          </a:xfrm>
          <a:prstGeom prst="rect">
            <a:avLst/>
          </a:prstGeom>
          <a:solidFill>
            <a:srgbClr val="FCFF91"/>
          </a:solidFill>
          <a:ln w="9525">
            <a:solidFill>
              <a:srgbClr val="000000"/>
            </a:solidFill>
            <a:miter lim="800000"/>
            <a:headEnd/>
            <a:tailEnd/>
          </a:ln>
          <a:effectLst>
            <a:outerShdw dist="71842" dir="2700000"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a:solidFill>
                  <a:srgbClr val="000000"/>
                </a:solidFill>
              </a:rPr>
              <a:t>Pumping the Concrete Into the Gap between the Foam Forms.</a:t>
            </a:r>
            <a:endParaRPr lang="en-US" altLang="en-US" sz="160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5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228599"/>
            <a:ext cx="4586288" cy="6648299"/>
          </a:xfrm>
          <a:prstGeom prst="rect">
            <a:avLst/>
          </a:prstGeom>
          <a:solidFill>
            <a:schemeClr val="hlink"/>
          </a:solidFill>
          <a:ln w="9525">
            <a:solidFill>
              <a:schemeClr val="hlink"/>
            </a:solidFill>
            <a:miter lim="800000"/>
            <a:headEnd/>
            <a:tailEnd/>
          </a:ln>
          <a:effectLst>
            <a:outerShdw dist="71842" dir="2700000" algn="ctr" rotWithShape="0">
              <a:srgbClr val="808080"/>
            </a:outerShdw>
          </a:effectLst>
        </p:spPr>
      </p:pic>
      <p:sp>
        <p:nvSpPr>
          <p:cNvPr id="8195" name="Comment 3"/>
          <p:cNvSpPr>
            <a:spLocks noChangeArrowheads="1"/>
          </p:cNvSpPr>
          <p:nvPr/>
        </p:nvSpPr>
        <p:spPr bwMode="auto">
          <a:xfrm>
            <a:off x="914400" y="936336"/>
            <a:ext cx="2971800" cy="711200"/>
          </a:xfrm>
          <a:prstGeom prst="rect">
            <a:avLst/>
          </a:prstGeom>
          <a:solidFill>
            <a:srgbClr val="FCFF91"/>
          </a:solidFill>
          <a:ln w="9525">
            <a:solidFill>
              <a:srgbClr val="000000"/>
            </a:solidFill>
            <a:miter lim="800000"/>
            <a:headEnd/>
            <a:tailEnd/>
          </a:ln>
          <a:effectLst>
            <a:outerShdw dist="63500" dir="2212194"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2000" b="1">
                <a:solidFill>
                  <a:srgbClr val="000000"/>
                </a:solidFill>
              </a:rPr>
              <a:t>With Concrete Nearly Filling the Gap</a:t>
            </a:r>
            <a:endParaRPr lang="en-US" altLang="en-US" sz="2000">
              <a:solidFill>
                <a:srgbClr val="000000"/>
              </a:solidFill>
            </a:endParaRPr>
          </a:p>
        </p:txBody>
      </p:sp>
      <p:sp>
        <p:nvSpPr>
          <p:cNvPr id="8198" name="Line 6"/>
          <p:cNvSpPr>
            <a:spLocks noChangeShapeType="1"/>
          </p:cNvSpPr>
          <p:nvPr/>
        </p:nvSpPr>
        <p:spPr bwMode="auto">
          <a:xfrm>
            <a:off x="3475182" y="3519632"/>
            <a:ext cx="1524000" cy="13716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7" name="Comment 5"/>
          <p:cNvSpPr>
            <a:spLocks noChangeArrowheads="1"/>
          </p:cNvSpPr>
          <p:nvPr/>
        </p:nvSpPr>
        <p:spPr bwMode="auto">
          <a:xfrm>
            <a:off x="1600200" y="2974109"/>
            <a:ext cx="2286000" cy="590550"/>
          </a:xfrm>
          <a:prstGeom prst="rect">
            <a:avLst/>
          </a:prstGeom>
          <a:solidFill>
            <a:srgbClr val="FCFF91"/>
          </a:solidFill>
          <a:ln w="9525">
            <a:solidFill>
              <a:srgbClr val="000000"/>
            </a:solidFill>
            <a:miter lim="800000"/>
            <a:headEnd/>
            <a:tailEnd/>
          </a:ln>
          <a:effectLst>
            <a:outerShdw dist="63500" dir="2212194"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a:solidFill>
                  <a:srgbClr val="000000"/>
                </a:solidFill>
              </a:rPr>
              <a:t>Great Thermal Mass  Between Resistances</a:t>
            </a:r>
            <a:endParaRPr lang="en-US" altLang="en-US" sz="1600">
              <a:solidFill>
                <a:srgbClr val="000000"/>
              </a:solidFill>
            </a:endParaRPr>
          </a:p>
        </p:txBody>
      </p:sp>
      <p:sp>
        <p:nvSpPr>
          <p:cNvPr id="8199" name="Line 7"/>
          <p:cNvSpPr>
            <a:spLocks noChangeShapeType="1"/>
          </p:cNvSpPr>
          <p:nvPr/>
        </p:nvSpPr>
        <p:spPr bwMode="auto">
          <a:xfrm flipH="1">
            <a:off x="6134100" y="517236"/>
            <a:ext cx="2362200" cy="24384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0" name="Line 8"/>
          <p:cNvSpPr>
            <a:spLocks noChangeShapeType="1"/>
          </p:cNvSpPr>
          <p:nvPr/>
        </p:nvSpPr>
        <p:spPr bwMode="auto">
          <a:xfrm flipH="1">
            <a:off x="5524500" y="676275"/>
            <a:ext cx="2590800" cy="19050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6" name="Comment 4"/>
          <p:cNvSpPr>
            <a:spLocks noChangeArrowheads="1"/>
          </p:cNvSpPr>
          <p:nvPr/>
        </p:nvSpPr>
        <p:spPr bwMode="auto">
          <a:xfrm>
            <a:off x="7315200" y="381000"/>
            <a:ext cx="2895600" cy="590550"/>
          </a:xfrm>
          <a:prstGeom prst="rect">
            <a:avLst/>
          </a:prstGeom>
          <a:solidFill>
            <a:srgbClr val="FCFF91"/>
          </a:solidFill>
          <a:ln w="9525">
            <a:solidFill>
              <a:srgbClr val="000000"/>
            </a:solidFill>
            <a:miter lim="800000"/>
            <a:headEnd/>
            <a:tailEnd/>
          </a:ln>
          <a:effectLst>
            <a:outerShdw dist="63500" dir="2212194"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a:solidFill>
                  <a:srgbClr val="000000"/>
                </a:solidFill>
              </a:rPr>
              <a:t>Great Thermal Resistance Both Inside and Out</a:t>
            </a:r>
            <a:endParaRPr lang="en-US" altLang="en-US" sz="1600">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989" y="0"/>
            <a:ext cx="11344369" cy="6857999"/>
          </a:xfrm>
          <a:prstGeom prst="rect">
            <a:avLst/>
          </a:prstGeom>
          <a:noFill/>
          <a:ln w="9525">
            <a:solidFill>
              <a:schemeClr val="hlink"/>
            </a:solidFill>
            <a:miter lim="800000"/>
            <a:headEnd/>
            <a:tailEnd/>
          </a:ln>
          <a:effectLst>
            <a:outerShdw dist="81320" dir="2319588"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9219" name="Comment 3"/>
          <p:cNvSpPr>
            <a:spLocks noChangeArrowheads="1"/>
          </p:cNvSpPr>
          <p:nvPr/>
        </p:nvSpPr>
        <p:spPr bwMode="auto">
          <a:xfrm>
            <a:off x="2514600" y="304801"/>
            <a:ext cx="2057400" cy="835025"/>
          </a:xfrm>
          <a:prstGeom prst="rect">
            <a:avLst/>
          </a:prstGeom>
          <a:solidFill>
            <a:srgbClr val="FCFF91"/>
          </a:solidFill>
          <a:ln w="9525">
            <a:solidFill>
              <a:srgbClr val="000000"/>
            </a:solidFill>
            <a:miter lim="800000"/>
            <a:headEnd/>
            <a:tailEnd/>
          </a:ln>
          <a:effectLst>
            <a:outerShdw dist="63500" dir="2212194"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a:solidFill>
                  <a:srgbClr val="000000"/>
                </a:solidFill>
              </a:rPr>
              <a:t>Interior Wall is Conventional 2x4 Construction</a:t>
            </a:r>
            <a:endParaRPr lang="en-US" altLang="en-US" sz="160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7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0"/>
            <a:ext cx="10531754" cy="5907089"/>
          </a:xfrm>
          <a:prstGeom prst="rect">
            <a:avLst/>
          </a:prstGeom>
          <a:noFill/>
          <a:ln w="9525">
            <a:solidFill>
              <a:schemeClr val="hlink"/>
            </a:solidFill>
            <a:miter lim="800000"/>
            <a:headEnd/>
            <a:tailEnd/>
          </a:ln>
          <a:effectLst>
            <a:outerShdw dist="81320" dir="2319588"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10244" name="Comment 4"/>
          <p:cNvSpPr>
            <a:spLocks noChangeArrowheads="1"/>
          </p:cNvSpPr>
          <p:nvPr/>
        </p:nvSpPr>
        <p:spPr bwMode="auto">
          <a:xfrm>
            <a:off x="1828800" y="4495800"/>
            <a:ext cx="3352800" cy="590550"/>
          </a:xfrm>
          <a:prstGeom prst="rect">
            <a:avLst/>
          </a:prstGeom>
          <a:solidFill>
            <a:srgbClr val="FCFF91"/>
          </a:solidFill>
          <a:ln w="9525">
            <a:solidFill>
              <a:srgbClr val="000000"/>
            </a:solidFill>
            <a:miter lim="800000"/>
            <a:headEnd/>
            <a:tailEnd/>
          </a:ln>
          <a:effectLst>
            <a:outerShdw dist="63500" dir="2212194" algn="ctr" rotWithShape="0">
              <a:srgbClr val="808080"/>
            </a:outerShdw>
          </a:effectLst>
          <a:extLst>
            <a:ext uri="{53640926-AAD7-44D8-BBD7-CCE9431645EC}">
              <a14:shadowObscured xmlns:a14="http://schemas.microsoft.com/office/drawing/2010/main" val="1"/>
            </a:ext>
          </a:extLst>
        </p:spPr>
        <p:txBody>
          <a:bodyPr>
            <a:spAutoFit/>
          </a:bodyPr>
          <a:lstStyle/>
          <a:p>
            <a:pPr>
              <a:spcBef>
                <a:spcPct val="50000"/>
              </a:spcBef>
            </a:pPr>
            <a:r>
              <a:rPr lang="en-US" altLang="en-US" sz="1600" b="1">
                <a:solidFill>
                  <a:srgbClr val="000000"/>
                </a:solidFill>
              </a:rPr>
              <a:t>With Waterproofing on Areas That Will Be Below Grade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8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644526"/>
            <a:ext cx="8839200" cy="5565775"/>
          </a:xfrm>
          <a:prstGeom prst="rect">
            <a:avLst/>
          </a:prstGeom>
          <a:noFill/>
          <a:ln w="9525">
            <a:solidFill>
              <a:schemeClr val="hlink"/>
            </a:solidFill>
            <a:miter lim="800000"/>
            <a:headEnd/>
            <a:tailEnd/>
          </a:ln>
          <a:effectLst>
            <a:outerShdw dist="71842" dir="2700000" algn="ctr" rotWithShape="0">
              <a:srgbClr val="808080"/>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TotalTime>
  <Words>194</Words>
  <Application>Microsoft Office PowerPoint</Application>
  <PresentationFormat>Widescreen</PresentationFormat>
  <Paragraphs>20</Paragraphs>
  <Slides>13</Slides>
  <Notes>1</Notes>
  <HiddenSlides>0</HiddenSlides>
  <MMClips>0</MMClips>
  <ScaleCrop>false</ScaleCrop>
  <HeadingPairs>
    <vt:vector size="8" baseType="variant">
      <vt:variant>
        <vt:lpstr>Fonts Used</vt:lpstr>
      </vt:variant>
      <vt:variant>
        <vt:i4>1</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6" baseType="lpstr">
      <vt:lpstr>Arial</vt:lpstr>
      <vt:lpstr>Default Design</vt:lpstr>
      <vt:lpstr>Microsoft Excel Chart</vt:lpstr>
      <vt:lpstr>Construction of a Insulated Concrete Form (ICF)-walled Home in Amherst County,  Virginia (1998)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24-Hour Simulation of an ICF Wall</vt:lpstr>
    </vt:vector>
  </TitlesOfParts>
  <Company>Televised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Insulated Concrete Form (ICF) House</dc:title>
  <dc:creator>Robert J. Ribando</dc:creator>
  <dc:description>Howard Arthur's House in Buena Vista, VA</dc:description>
  <cp:lastModifiedBy>rjr</cp:lastModifiedBy>
  <cp:revision>13</cp:revision>
  <dcterms:created xsi:type="dcterms:W3CDTF">2000-08-21T19:10:32Z</dcterms:created>
  <dcterms:modified xsi:type="dcterms:W3CDTF">2021-02-17T21:52:42Z</dcterms:modified>
</cp:coreProperties>
</file>