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5" r:id="rId3"/>
    <p:sldId id="280" r:id="rId4"/>
    <p:sldId id="281" r:id="rId5"/>
    <p:sldId id="282" r:id="rId6"/>
    <p:sldId id="283" r:id="rId7"/>
    <p:sldId id="270" r:id="rId8"/>
    <p:sldId id="271" r:id="rId9"/>
    <p:sldId id="259" r:id="rId10"/>
    <p:sldId id="260" r:id="rId11"/>
    <p:sldId id="272" r:id="rId12"/>
    <p:sldId id="273" r:id="rId13"/>
    <p:sldId id="264" r:id="rId14"/>
    <p:sldId id="267" r:id="rId15"/>
    <p:sldId id="277" r:id="rId16"/>
    <p:sldId id="265" r:id="rId17"/>
    <p:sldId id="266" r:id="rId18"/>
    <p:sldId id="262" r:id="rId19"/>
    <p:sldId id="261" r:id="rId20"/>
    <p:sldId id="263" r:id="rId21"/>
    <p:sldId id="284" r:id="rId22"/>
    <p:sldId id="285" r:id="rId23"/>
    <p:sldId id="256" r:id="rId24"/>
    <p:sldId id="257" r:id="rId25"/>
    <p:sldId id="258" r:id="rId26"/>
    <p:sldId id="278" r:id="rId27"/>
    <p:sldId id="268" r:id="rId28"/>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669900"/>
    <a:srgbClr val="9966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8" d="100"/>
          <a:sy n="118" d="100"/>
        </p:scale>
        <p:origin x="14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962447D-AE37-43E8-9B41-739514DE5E6B}" type="slidenum">
              <a:rPr lang="en-US" altLang="en-US"/>
              <a:pPr/>
              <a:t>‹#›</a:t>
            </a:fld>
            <a:endParaRPr lang="en-US" altLang="en-US"/>
          </a:p>
        </p:txBody>
      </p:sp>
    </p:spTree>
    <p:extLst>
      <p:ext uri="{BB962C8B-B14F-4D97-AF65-F5344CB8AC3E}">
        <p14:creationId xmlns:p14="http://schemas.microsoft.com/office/powerpoint/2010/main" val="214183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435F5FE-88DA-477C-95CE-DF0F4D6B69D6}" type="slidenum">
              <a:rPr lang="en-US" altLang="en-US"/>
              <a:pPr/>
              <a:t>‹#›</a:t>
            </a:fld>
            <a:endParaRPr lang="en-US" altLang="en-US"/>
          </a:p>
        </p:txBody>
      </p:sp>
    </p:spTree>
    <p:extLst>
      <p:ext uri="{BB962C8B-B14F-4D97-AF65-F5344CB8AC3E}">
        <p14:creationId xmlns:p14="http://schemas.microsoft.com/office/powerpoint/2010/main" val="90725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B370BC-2566-4260-96FB-AD00A70FC854}" type="slidenum">
              <a:rPr lang="en-US" altLang="en-US"/>
              <a:pPr/>
              <a:t>‹#›</a:t>
            </a:fld>
            <a:endParaRPr lang="en-US" altLang="en-US"/>
          </a:p>
        </p:txBody>
      </p:sp>
    </p:spTree>
    <p:extLst>
      <p:ext uri="{BB962C8B-B14F-4D97-AF65-F5344CB8AC3E}">
        <p14:creationId xmlns:p14="http://schemas.microsoft.com/office/powerpoint/2010/main" val="10186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7338177-48E4-413E-AFCD-BA2CA88FEC88}" type="slidenum">
              <a:rPr lang="en-US" altLang="en-US"/>
              <a:pPr/>
              <a:t>‹#›</a:t>
            </a:fld>
            <a:endParaRPr lang="en-US" altLang="en-US"/>
          </a:p>
        </p:txBody>
      </p:sp>
    </p:spTree>
    <p:extLst>
      <p:ext uri="{BB962C8B-B14F-4D97-AF65-F5344CB8AC3E}">
        <p14:creationId xmlns:p14="http://schemas.microsoft.com/office/powerpoint/2010/main" val="417008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DE95B52-C050-4B6D-9AD4-3A9C68DA9F26}" type="slidenum">
              <a:rPr lang="en-US" altLang="en-US"/>
              <a:pPr/>
              <a:t>‹#›</a:t>
            </a:fld>
            <a:endParaRPr lang="en-US" altLang="en-US"/>
          </a:p>
        </p:txBody>
      </p:sp>
    </p:spTree>
    <p:extLst>
      <p:ext uri="{BB962C8B-B14F-4D97-AF65-F5344CB8AC3E}">
        <p14:creationId xmlns:p14="http://schemas.microsoft.com/office/powerpoint/2010/main" val="151704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EA17168-FA2B-4F35-82F9-5AC204DBACAD}" type="slidenum">
              <a:rPr lang="en-US" altLang="en-US"/>
              <a:pPr/>
              <a:t>‹#›</a:t>
            </a:fld>
            <a:endParaRPr lang="en-US" altLang="en-US"/>
          </a:p>
        </p:txBody>
      </p:sp>
    </p:spTree>
    <p:extLst>
      <p:ext uri="{BB962C8B-B14F-4D97-AF65-F5344CB8AC3E}">
        <p14:creationId xmlns:p14="http://schemas.microsoft.com/office/powerpoint/2010/main" val="230085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022D502-6019-4DAC-ACEF-A63BB410C7D5}" type="slidenum">
              <a:rPr lang="en-US" altLang="en-US"/>
              <a:pPr/>
              <a:t>‹#›</a:t>
            </a:fld>
            <a:endParaRPr lang="en-US" altLang="en-US"/>
          </a:p>
        </p:txBody>
      </p:sp>
    </p:spTree>
    <p:extLst>
      <p:ext uri="{BB962C8B-B14F-4D97-AF65-F5344CB8AC3E}">
        <p14:creationId xmlns:p14="http://schemas.microsoft.com/office/powerpoint/2010/main" val="94491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DAF7E55-D146-4D7C-9A9F-98508588FDA9}" type="slidenum">
              <a:rPr lang="en-US" altLang="en-US"/>
              <a:pPr/>
              <a:t>‹#›</a:t>
            </a:fld>
            <a:endParaRPr lang="en-US" altLang="en-US"/>
          </a:p>
        </p:txBody>
      </p:sp>
    </p:spTree>
    <p:extLst>
      <p:ext uri="{BB962C8B-B14F-4D97-AF65-F5344CB8AC3E}">
        <p14:creationId xmlns:p14="http://schemas.microsoft.com/office/powerpoint/2010/main" val="224003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7D99FAE-5C33-48BA-90E1-5E884DE84F9B}" type="slidenum">
              <a:rPr lang="en-US" altLang="en-US"/>
              <a:pPr/>
              <a:t>‹#›</a:t>
            </a:fld>
            <a:endParaRPr lang="en-US" altLang="en-US"/>
          </a:p>
        </p:txBody>
      </p:sp>
    </p:spTree>
    <p:extLst>
      <p:ext uri="{BB962C8B-B14F-4D97-AF65-F5344CB8AC3E}">
        <p14:creationId xmlns:p14="http://schemas.microsoft.com/office/powerpoint/2010/main" val="375060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FD2DCD8-24B1-4310-BDD1-4037943AE3E4}" type="slidenum">
              <a:rPr lang="en-US" altLang="en-US"/>
              <a:pPr/>
              <a:t>‹#›</a:t>
            </a:fld>
            <a:endParaRPr lang="en-US" altLang="en-US"/>
          </a:p>
        </p:txBody>
      </p:sp>
    </p:spTree>
    <p:extLst>
      <p:ext uri="{BB962C8B-B14F-4D97-AF65-F5344CB8AC3E}">
        <p14:creationId xmlns:p14="http://schemas.microsoft.com/office/powerpoint/2010/main" val="146639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B3995D1-BB8A-4727-BF86-EFBD08FE3A84}" type="slidenum">
              <a:rPr lang="en-US" altLang="en-US"/>
              <a:pPr/>
              <a:t>‹#›</a:t>
            </a:fld>
            <a:endParaRPr lang="en-US" altLang="en-US"/>
          </a:p>
        </p:txBody>
      </p:sp>
    </p:spTree>
    <p:extLst>
      <p:ext uri="{BB962C8B-B14F-4D97-AF65-F5344CB8AC3E}">
        <p14:creationId xmlns:p14="http://schemas.microsoft.com/office/powerpoint/2010/main" val="391598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7A2006BF-5D1A-4811-9119-D76D324155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ctrTitle"/>
          </p:nvPr>
        </p:nvSpPr>
        <p:spPr>
          <a:xfrm>
            <a:off x="685800" y="2130425"/>
            <a:ext cx="7772400" cy="1470025"/>
          </a:xfrm>
        </p:spPr>
        <p:txBody>
          <a:bodyPr anchor="ctr"/>
          <a:lstStyle/>
          <a:p>
            <a:r>
              <a:rPr lang="en-US" altLang="en-US" sz="4000" b="1"/>
              <a:t>Ground Source vs. Conventional Air Source Heat Pumps for Residential Use</a:t>
            </a:r>
          </a:p>
        </p:txBody>
      </p:sp>
      <p:sp>
        <p:nvSpPr>
          <p:cNvPr id="27654" name="Rectangle 6"/>
          <p:cNvSpPr>
            <a:spLocks noGrp="1" noChangeArrowheads="1"/>
          </p:cNvSpPr>
          <p:nvPr>
            <p:ph type="subTitle" idx="1"/>
          </p:nvPr>
        </p:nvSpPr>
        <p:spPr>
          <a:xfrm>
            <a:off x="1371600" y="4648200"/>
            <a:ext cx="6705600" cy="1752600"/>
          </a:xfrm>
        </p:spPr>
        <p:txBody>
          <a:bodyPr/>
          <a:lstStyle/>
          <a:p>
            <a:r>
              <a:rPr lang="en-US" altLang="en-US" sz="3200"/>
              <a:t>R.J. Ribando</a:t>
            </a:r>
          </a:p>
          <a:p>
            <a:r>
              <a:rPr lang="en-US" altLang="en-US" sz="1800" b="1"/>
              <a:t>(Compiled between early 1990’s and present based on work done with J. Taylor Beard and Dominion Resources)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ert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5700713" cy="6400800"/>
          </a:xfrm>
          <a:prstGeom prst="rect">
            <a:avLst/>
          </a:prstGeom>
          <a:noFill/>
          <a:effectLst>
            <a:outerShdw dist="117088" dir="2963922" algn="ctr" rotWithShape="0">
              <a:schemeClr val="accent2"/>
            </a:outerShdw>
          </a:effectLst>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6400800" y="1981200"/>
            <a:ext cx="2743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Vertical System for Residential Use – Wells are 100</a:t>
            </a:r>
            <a:r>
              <a:rPr lang="en-US" altLang="en-US" sz="2800">
                <a:cs typeface="Arial" panose="020B0604020202020204" pitchFamily="34" charset="0"/>
              </a:rPr>
              <a:t>' or more deep.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181600" y="1600200"/>
            <a:ext cx="396240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effectLst>
                  <a:outerShdw blurRad="38100" dist="38100" dir="2700000" algn="tl">
                    <a:srgbClr val="C0C0C0"/>
                  </a:outerShdw>
                </a:effectLst>
              </a:rPr>
              <a:t>Three 100</a:t>
            </a:r>
            <a:r>
              <a:rPr lang="en-US" altLang="en-US" sz="3200">
                <a:effectLst>
                  <a:outerShdw blurRad="38100" dist="38100" dir="2700000" algn="tl">
                    <a:srgbClr val="C0C0C0"/>
                  </a:outerShdw>
                </a:effectLst>
                <a:cs typeface="Arial" panose="020B0604020202020204" pitchFamily="34" charset="0"/>
              </a:rPr>
              <a:t>'</a:t>
            </a:r>
            <a:r>
              <a:rPr lang="en-US" altLang="en-US" sz="3200">
                <a:effectLst>
                  <a:outerShdw blurRad="38100" dist="38100" dir="2700000" algn="tl">
                    <a:srgbClr val="C0C0C0"/>
                  </a:outerShdw>
                </a:effectLst>
              </a:rPr>
              <a:t>  Deep  Vertical  Wells  Being  Drilled  at  Beard  Residence, Charlottesville, VA</a:t>
            </a:r>
          </a:p>
          <a:p>
            <a:pPr>
              <a:spcBef>
                <a:spcPct val="50000"/>
              </a:spcBef>
            </a:pPr>
            <a:r>
              <a:rPr lang="en-US" altLang="en-US" sz="3200">
                <a:effectLst>
                  <a:outerShdw blurRad="38100" dist="38100" dir="2700000" algn="tl">
                    <a:srgbClr val="C0C0C0"/>
                  </a:outerShdw>
                </a:effectLst>
              </a:rPr>
              <a:t>June 1999</a:t>
            </a:r>
          </a:p>
        </p:txBody>
      </p:sp>
      <p:pic>
        <p:nvPicPr>
          <p:cNvPr id="20483" name="Picture 3" descr="GSH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4748213" cy="7162800"/>
          </a:xfrm>
          <a:prstGeom prst="rect">
            <a:avLst/>
          </a:prstGeom>
          <a:noFill/>
          <a:effectLst>
            <a:outerShdw dist="107763" dir="2700000" algn="ctr" rotWithShape="0">
              <a:schemeClr val="accent2"/>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410200" y="1600200"/>
            <a:ext cx="35052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effectLst>
                  <a:outerShdw blurRad="38100" dist="38100" dir="2700000" algn="tl">
                    <a:srgbClr val="C0C0C0"/>
                  </a:outerShdw>
                </a:effectLst>
              </a:rPr>
              <a:t>DX  Coil  with    Equal  Flow  in 3  Parallel Circuits  Being  Installed at  Beard  Residence</a:t>
            </a:r>
          </a:p>
        </p:txBody>
      </p:sp>
      <p:pic>
        <p:nvPicPr>
          <p:cNvPr id="21507" name="Picture 3" descr="GSHP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228600"/>
            <a:ext cx="5016500" cy="7086600"/>
          </a:xfrm>
          <a:prstGeom prst="rect">
            <a:avLst/>
          </a:prstGeom>
          <a:noFill/>
          <a:effectLst>
            <a:outerShdw dist="117088" dir="2963922" algn="ctr" rotWithShape="0">
              <a:schemeClr val="accent2"/>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lin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067800" cy="5414963"/>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228600" y="5486400"/>
            <a:ext cx="480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Horizontal Slinky</a:t>
            </a:r>
            <a:r>
              <a:rPr lang="en-US" altLang="en-US" sz="2800" baseline="30000"/>
              <a:t>tm </a:t>
            </a:r>
            <a:r>
              <a:rPr lang="en-US" altLang="en-US" sz="2800"/>
              <a:t>System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re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9875"/>
            <a:ext cx="8610600" cy="6292850"/>
          </a:xfrm>
          <a:prstGeom prst="rect">
            <a:avLst/>
          </a:prstGeom>
          <a:noFill/>
          <a:extLst>
            <a:ext uri="{909E8E84-426E-40DD-AFC4-6F175D3DCCD1}">
              <a14:hiddenFill xmlns:a14="http://schemas.microsoft.com/office/drawing/2010/main">
                <a:solidFill>
                  <a:srgbClr val="FFFFFF"/>
                </a:solidFill>
              </a14:hiddenFill>
            </a:ext>
          </a:extLst>
        </p:spPr>
      </p:pic>
      <p:sp>
        <p:nvSpPr>
          <p:cNvPr id="2" name="Comment 14"/>
          <p:cNvSpPr>
            <a:spLocks noChangeArrowheads="1"/>
          </p:cNvSpPr>
          <p:nvPr/>
        </p:nvSpPr>
        <p:spPr bwMode="auto">
          <a:xfrm>
            <a:off x="4724400" y="5295900"/>
            <a:ext cx="2971800" cy="1562100"/>
          </a:xfrm>
          <a:prstGeom prst="rect">
            <a:avLst/>
          </a:prstGeom>
          <a:solidFill>
            <a:srgbClr val="FCFF91"/>
          </a:solidFill>
          <a:ln w="9525">
            <a:solidFill>
              <a:srgbClr val="000000"/>
            </a:solidFill>
            <a:miter lim="800000"/>
            <a:headEnd/>
            <a:tailEnd/>
          </a:ln>
          <a:effectLst>
            <a:outerShdw dist="71842" dir="2700000" algn="ctr" rotWithShape="0">
              <a:srgbClr val="808080"/>
            </a:outerShdw>
          </a:effec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a:effectLst>
                  <a:outerShdw blurRad="38100" dist="38100" dir="2700000" algn="tl">
                    <a:srgbClr val="FFFFFF"/>
                  </a:outerShdw>
                </a:effectLst>
              </a:rPr>
              <a:t>Residential Slinky Installation @ Potomac Crossing, near Leesburg, VA</a:t>
            </a:r>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04800"/>
            <a:ext cx="8763000" cy="1143000"/>
          </a:xfrm>
        </p:spPr>
        <p:txBody>
          <a:bodyPr/>
          <a:lstStyle/>
          <a:p>
            <a:r>
              <a:rPr lang="en-US" altLang="en-US" sz="4000" b="1">
                <a:effectLst>
                  <a:outerShdw blurRad="38100" dist="38100" dir="2700000" algn="tl">
                    <a:srgbClr val="C0C0C0"/>
                  </a:outerShdw>
                </a:effectLst>
              </a:rPr>
              <a:t>Four Highly-Instrumented Homes Used in 1995 Va Power Study</a:t>
            </a:r>
          </a:p>
        </p:txBody>
      </p:sp>
      <p:sp>
        <p:nvSpPr>
          <p:cNvPr id="25603" name="Rectangle 3"/>
          <p:cNvSpPr>
            <a:spLocks noGrp="1" noChangeArrowheads="1"/>
          </p:cNvSpPr>
          <p:nvPr>
            <p:ph type="body" idx="1"/>
          </p:nvPr>
        </p:nvSpPr>
        <p:spPr>
          <a:xfrm>
            <a:off x="0" y="1828800"/>
            <a:ext cx="8915400" cy="4724400"/>
          </a:xfrm>
        </p:spPr>
        <p:txBody>
          <a:bodyPr/>
          <a:lstStyle/>
          <a:p>
            <a:r>
              <a:rPr lang="en-US" altLang="en-US" b="1"/>
              <a:t>Charlottesville (Lake Reynovia) </a:t>
            </a:r>
          </a:p>
          <a:p>
            <a:pPr lvl="1"/>
            <a:r>
              <a:rPr lang="en-US" altLang="en-US" b="1"/>
              <a:t>Six Horizontal Straight Pipes encircling house</a:t>
            </a:r>
          </a:p>
          <a:p>
            <a:pPr lvl="1"/>
            <a:endParaRPr lang="en-US" altLang="en-US" sz="1400" b="1"/>
          </a:p>
          <a:p>
            <a:r>
              <a:rPr lang="en-US" altLang="en-US" b="1"/>
              <a:t>Leesburg – Horizontal Slinky</a:t>
            </a:r>
          </a:p>
          <a:p>
            <a:endParaRPr lang="en-US" altLang="en-US" sz="1400" b="1"/>
          </a:p>
          <a:p>
            <a:r>
              <a:rPr lang="en-US" altLang="en-US" b="1"/>
              <a:t>Powhatan – Vertical Slinky</a:t>
            </a:r>
          </a:p>
          <a:p>
            <a:endParaRPr lang="en-US" altLang="en-US" b="1"/>
          </a:p>
        </p:txBody>
      </p:sp>
      <p:grpSp>
        <p:nvGrpSpPr>
          <p:cNvPr id="25617" name="Group 17"/>
          <p:cNvGrpSpPr>
            <a:grpSpLocks/>
          </p:cNvGrpSpPr>
          <p:nvPr/>
        </p:nvGrpSpPr>
        <p:grpSpPr bwMode="auto">
          <a:xfrm>
            <a:off x="5943600" y="3810000"/>
            <a:ext cx="2743200" cy="2819400"/>
            <a:chOff x="3888" y="2208"/>
            <a:chExt cx="1728" cy="1776"/>
          </a:xfrm>
        </p:grpSpPr>
        <p:sp>
          <p:nvSpPr>
            <p:cNvPr id="25604" name="Rectangle 4"/>
            <p:cNvSpPr>
              <a:spLocks noChangeArrowheads="1"/>
            </p:cNvSpPr>
            <p:nvPr/>
          </p:nvSpPr>
          <p:spPr bwMode="auto">
            <a:xfrm>
              <a:off x="3888" y="2304"/>
              <a:ext cx="1728" cy="1680"/>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5" name="Rectangle 5"/>
            <p:cNvSpPr>
              <a:spLocks noChangeArrowheads="1"/>
            </p:cNvSpPr>
            <p:nvPr/>
          </p:nvSpPr>
          <p:spPr bwMode="auto">
            <a:xfrm>
              <a:off x="4176" y="3024"/>
              <a:ext cx="1200" cy="76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7" name="Rectangle 7"/>
            <p:cNvSpPr>
              <a:spLocks noChangeArrowheads="1"/>
            </p:cNvSpPr>
            <p:nvPr/>
          </p:nvSpPr>
          <p:spPr bwMode="auto">
            <a:xfrm>
              <a:off x="3888" y="2208"/>
              <a:ext cx="1728" cy="96"/>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8" name="Oval 8"/>
            <p:cNvSpPr>
              <a:spLocks noChangeArrowheads="1"/>
            </p:cNvSpPr>
            <p:nvPr/>
          </p:nvSpPr>
          <p:spPr bwMode="auto">
            <a:xfrm>
              <a:off x="4320" y="3216"/>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9" name="Oval 9"/>
            <p:cNvSpPr>
              <a:spLocks noChangeArrowheads="1"/>
            </p:cNvSpPr>
            <p:nvPr/>
          </p:nvSpPr>
          <p:spPr bwMode="auto">
            <a:xfrm>
              <a:off x="4704" y="3216"/>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0" name="Oval 10"/>
            <p:cNvSpPr>
              <a:spLocks noChangeArrowheads="1"/>
            </p:cNvSpPr>
            <p:nvPr/>
          </p:nvSpPr>
          <p:spPr bwMode="auto">
            <a:xfrm>
              <a:off x="5088" y="3216"/>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1" name="Oval 11"/>
            <p:cNvSpPr>
              <a:spLocks noChangeArrowheads="1"/>
            </p:cNvSpPr>
            <p:nvPr/>
          </p:nvSpPr>
          <p:spPr bwMode="auto">
            <a:xfrm>
              <a:off x="4320" y="3552"/>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2" name="Oval 12"/>
            <p:cNvSpPr>
              <a:spLocks noChangeArrowheads="1"/>
            </p:cNvSpPr>
            <p:nvPr/>
          </p:nvSpPr>
          <p:spPr bwMode="auto">
            <a:xfrm>
              <a:off x="4704" y="3552"/>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3" name="Oval 13"/>
            <p:cNvSpPr>
              <a:spLocks noChangeArrowheads="1"/>
            </p:cNvSpPr>
            <p:nvPr/>
          </p:nvSpPr>
          <p:spPr bwMode="auto">
            <a:xfrm>
              <a:off x="5088" y="3552"/>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614" name="Line 14"/>
          <p:cNvSpPr>
            <a:spLocks noChangeShapeType="1"/>
          </p:cNvSpPr>
          <p:nvPr/>
        </p:nvSpPr>
        <p:spPr bwMode="auto">
          <a:xfrm>
            <a:off x="6324600" y="2895600"/>
            <a:ext cx="1371600" cy="990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5" name="Line 15"/>
          <p:cNvSpPr>
            <a:spLocks noChangeShapeType="1"/>
          </p:cNvSpPr>
          <p:nvPr/>
        </p:nvSpPr>
        <p:spPr bwMode="auto">
          <a:xfrm flipV="1">
            <a:off x="8839200" y="38100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6" name="Line 16"/>
          <p:cNvSpPr>
            <a:spLocks noChangeShapeType="1"/>
          </p:cNvSpPr>
          <p:nvPr/>
        </p:nvSpPr>
        <p:spPr bwMode="auto">
          <a:xfrm>
            <a:off x="8839200" y="54102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8" name="Text Box 18"/>
          <p:cNvSpPr txBox="1">
            <a:spLocks noChangeArrowheads="1"/>
          </p:cNvSpPr>
          <p:nvPr/>
        </p:nvSpPr>
        <p:spPr bwMode="auto">
          <a:xfrm>
            <a:off x="8610600" y="4953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6</a:t>
            </a:r>
            <a:r>
              <a:rPr lang="en-US" altLang="en-US">
                <a:cs typeface="Arial" panose="020B0604020202020204" pitchFamily="34" charset="0"/>
              </a:rPr>
              <a:t>'</a:t>
            </a:r>
            <a:endParaRPr lang="en-US" altLang="en-US"/>
          </a:p>
        </p:txBody>
      </p:sp>
      <p:sp>
        <p:nvSpPr>
          <p:cNvPr id="25619" name="Line 19"/>
          <p:cNvSpPr>
            <a:spLocks noChangeShapeType="1"/>
          </p:cNvSpPr>
          <p:nvPr/>
        </p:nvSpPr>
        <p:spPr bwMode="auto">
          <a:xfrm flipV="1">
            <a:off x="5105400" y="5715000"/>
            <a:ext cx="1981200" cy="4572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Comment 14"/>
          <p:cNvSpPr>
            <a:spLocks noChangeArrowheads="1"/>
          </p:cNvSpPr>
          <p:nvPr/>
        </p:nvSpPr>
        <p:spPr bwMode="auto">
          <a:xfrm>
            <a:off x="228600" y="4876800"/>
            <a:ext cx="5486400" cy="1625600"/>
          </a:xfrm>
          <a:prstGeom prst="rect">
            <a:avLst/>
          </a:prstGeom>
          <a:solidFill>
            <a:srgbClr val="FCFF91"/>
          </a:solidFill>
          <a:ln w="9525">
            <a:solidFill>
              <a:srgbClr val="000000"/>
            </a:solidFill>
            <a:miter lim="800000"/>
            <a:headEnd/>
            <a:tailEnd/>
          </a:ln>
          <a:effectLst>
            <a:outerShdw dist="71842" dir="2700000" algn="ctr" rotWithShape="0">
              <a:srgbClr val="808080"/>
            </a:outerShdw>
          </a:effec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2000"/>
              <a:t>Backfill is “flowable fill” made using Va Power fly ash from coal-fired power plants.  Better thermal conductivity than native soil.  Doesn’t shrink and pull away from buried pipes when dried out in the summer.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lo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49425"/>
            <a:ext cx="6477000" cy="5108575"/>
          </a:xfrm>
          <a:prstGeom prst="rect">
            <a:avLst/>
          </a:prstGeom>
          <a:noFill/>
          <a:effectLst>
            <a:outerShdw dist="89803" dir="2700000" algn="ctr" rotWithShape="0">
              <a:schemeClr val="accent2"/>
            </a:outerShdw>
          </a:effectLst>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76200" y="228600"/>
            <a:ext cx="9067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All Equipment indoors out of the Elements – No Defrosting Necessary, No Cold Starts - Can Expect Service Life Comparable to That of a Refrigerator</a:t>
            </a:r>
          </a:p>
        </p:txBody>
      </p:sp>
      <p:sp>
        <p:nvSpPr>
          <p:cNvPr id="2" name="Comment 14"/>
          <p:cNvSpPr>
            <a:spLocks noChangeArrowheads="1"/>
          </p:cNvSpPr>
          <p:nvPr/>
        </p:nvSpPr>
        <p:spPr bwMode="auto">
          <a:xfrm>
            <a:off x="6324600" y="4114800"/>
            <a:ext cx="2514600" cy="2235200"/>
          </a:xfrm>
          <a:prstGeom prst="rect">
            <a:avLst/>
          </a:prstGeom>
          <a:solidFill>
            <a:srgbClr val="FCFF91"/>
          </a:solidFill>
          <a:ln w="9525">
            <a:solidFill>
              <a:srgbClr val="000000"/>
            </a:solidFill>
            <a:miter lim="800000"/>
            <a:headEnd/>
            <a:tailEnd/>
          </a:ln>
          <a:effectLst>
            <a:outerShdw dist="71842" dir="2700000" algn="ctr" rotWithShape="0">
              <a:srgbClr val="808080"/>
            </a:outerShdw>
          </a:effec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2000"/>
              <a:t>Conventional system has compressor outdoors where it has to start up and operate in very cold conditions.</a:t>
            </a:r>
          </a:p>
        </p:txBody>
      </p:sp>
      <p:sp>
        <p:nvSpPr>
          <p:cNvPr id="3" name="Comment 14"/>
          <p:cNvSpPr>
            <a:spLocks noChangeArrowheads="1"/>
          </p:cNvSpPr>
          <p:nvPr/>
        </p:nvSpPr>
        <p:spPr bwMode="auto">
          <a:xfrm>
            <a:off x="6477000" y="1600200"/>
            <a:ext cx="2667000" cy="406400"/>
          </a:xfrm>
          <a:prstGeom prst="rect">
            <a:avLst/>
          </a:prstGeom>
          <a:solidFill>
            <a:srgbClr val="FCFF91"/>
          </a:solidFill>
          <a:ln w="9525">
            <a:solidFill>
              <a:srgbClr val="000000"/>
            </a:solidFill>
            <a:miter lim="800000"/>
            <a:headEnd/>
            <a:tailEnd/>
          </a:ln>
          <a:effectLst>
            <a:outerShdw dist="71842" dir="2700000" algn="ctr" rotWithShape="0">
              <a:srgbClr val="808080"/>
            </a:outerShdw>
          </a:effec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2000"/>
              <a:t>(which is very long)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48307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mment 14"/>
          <p:cNvSpPr>
            <a:spLocks noChangeArrowheads="1"/>
          </p:cNvSpPr>
          <p:nvPr/>
        </p:nvSpPr>
        <p:spPr bwMode="auto">
          <a:xfrm>
            <a:off x="5791200" y="2209800"/>
            <a:ext cx="2895600" cy="711200"/>
          </a:xfrm>
          <a:prstGeom prst="rect">
            <a:avLst/>
          </a:prstGeom>
          <a:solidFill>
            <a:srgbClr val="FCFF91"/>
          </a:solidFill>
          <a:ln w="9525">
            <a:solidFill>
              <a:srgbClr val="000000"/>
            </a:solidFill>
            <a:miter lim="800000"/>
            <a:headEnd/>
            <a:tailEnd/>
          </a:ln>
          <a:effectLst>
            <a:outerShdw dist="71842" dir="2700000" algn="ctr" rotWithShape="0">
              <a:srgbClr val="808080"/>
            </a:outerShdw>
          </a:effec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2000"/>
              <a:t>Innards of Indoor Part of GSHP System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tocks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2013"/>
            <a:ext cx="6858000" cy="5995987"/>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 Box 3"/>
          <p:cNvSpPr txBox="1">
            <a:spLocks noChangeArrowheads="1"/>
          </p:cNvSpPr>
          <p:nvPr/>
        </p:nvSpPr>
        <p:spPr bwMode="auto">
          <a:xfrm>
            <a:off x="228600" y="228600"/>
            <a:ext cx="891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Institutional Use  – Richard Stockton College of NJ </a:t>
            </a:r>
          </a:p>
        </p:txBody>
      </p:sp>
      <p:sp>
        <p:nvSpPr>
          <p:cNvPr id="8196" name="Text Box 4"/>
          <p:cNvSpPr txBox="1">
            <a:spLocks noChangeArrowheads="1"/>
          </p:cNvSpPr>
          <p:nvPr/>
        </p:nvSpPr>
        <p:spPr bwMode="auto">
          <a:xfrm>
            <a:off x="6934200" y="914400"/>
            <a:ext cx="2209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(near Atlantic City)</a:t>
            </a:r>
          </a:p>
        </p:txBody>
      </p:sp>
      <p:sp>
        <p:nvSpPr>
          <p:cNvPr id="2" name="Comment 14"/>
          <p:cNvSpPr>
            <a:spLocks noChangeArrowheads="1"/>
          </p:cNvSpPr>
          <p:nvPr/>
        </p:nvSpPr>
        <p:spPr bwMode="auto">
          <a:xfrm>
            <a:off x="6400800" y="2743200"/>
            <a:ext cx="2514600" cy="1749425"/>
          </a:xfrm>
          <a:prstGeom prst="rect">
            <a:avLst/>
          </a:prstGeom>
          <a:solidFill>
            <a:srgbClr val="FCFF91"/>
          </a:solidFill>
          <a:ln w="9525">
            <a:solidFill>
              <a:srgbClr val="000000"/>
            </a:solidFill>
            <a:miter lim="800000"/>
            <a:headEnd/>
            <a:tailEnd/>
          </a:ln>
          <a:effectLst>
            <a:outerShdw dist="71842" dir="2700000" algn="ctr" rotWithShape="0">
              <a:srgbClr val="808080"/>
            </a:outerShdw>
          </a:effec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1800"/>
              <a:t>Hodgepodge of HVAC Systems Was Replaced with Campus-wide Ground-Source Heat Pump System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tocka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152400"/>
            <a:ext cx="6092825" cy="6505575"/>
          </a:xfrm>
          <a:prstGeom prst="rect">
            <a:avLst/>
          </a:prstGeom>
          <a:noFill/>
          <a:effectLst>
            <a:outerShdw dist="99190" dir="3011666" algn="ctr" rotWithShape="0">
              <a:schemeClr val="accent2"/>
            </a:outerShdw>
          </a:effectLst>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6477000" y="1371600"/>
            <a:ext cx="2667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400 Wells – each 400’ deep and on 20’ centers under the recently-paved parking lot in center.   Acts as thermal “battery” storing heat removed in summer for use the following winter.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pmp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4557713" cy="480060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htpmpw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0"/>
            <a:ext cx="4648200" cy="4146550"/>
          </a:xfrm>
          <a:prstGeom prst="rect">
            <a:avLst/>
          </a:prstGeom>
          <a:noFill/>
          <a:extLst>
            <a:ext uri="{909E8E84-426E-40DD-AFC4-6F175D3DCCD1}">
              <a14:hiddenFill xmlns:a14="http://schemas.microsoft.com/office/drawing/2010/main">
                <a:solidFill>
                  <a:srgbClr val="FFFFFF"/>
                </a:solidFill>
              </a14:hiddenFill>
            </a:ext>
          </a:extLst>
        </p:spPr>
      </p:pic>
      <p:sp>
        <p:nvSpPr>
          <p:cNvPr id="23556" name="Text Box 4"/>
          <p:cNvSpPr txBox="1">
            <a:spLocks noChangeArrowheads="1"/>
          </p:cNvSpPr>
          <p:nvPr/>
        </p:nvSpPr>
        <p:spPr bwMode="auto">
          <a:xfrm>
            <a:off x="5791200" y="6248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Source: Dominion Va Power</a:t>
            </a:r>
          </a:p>
        </p:txBody>
      </p:sp>
      <p:sp>
        <p:nvSpPr>
          <p:cNvPr id="23557" name="Text Box 5"/>
          <p:cNvSpPr txBox="1">
            <a:spLocks noChangeArrowheads="1"/>
          </p:cNvSpPr>
          <p:nvPr/>
        </p:nvSpPr>
        <p:spPr bwMode="auto">
          <a:xfrm>
            <a:off x="304800" y="228600"/>
            <a:ext cx="48006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effectLst>
                  <a:outerShdw blurRad="38100" dist="38100" dir="2700000" algn="tl">
                    <a:srgbClr val="C0C0C0"/>
                  </a:outerShdw>
                </a:effectLst>
              </a:rPr>
              <a:t>Air Source (Conventional) Heat Pump Operation</a:t>
            </a:r>
          </a:p>
        </p:txBody>
      </p:sp>
      <p:sp>
        <p:nvSpPr>
          <p:cNvPr id="2" name="Comment 14"/>
          <p:cNvSpPr>
            <a:spLocks noChangeArrowheads="1"/>
          </p:cNvSpPr>
          <p:nvPr/>
        </p:nvSpPr>
        <p:spPr bwMode="auto">
          <a:xfrm>
            <a:off x="5638800" y="4191000"/>
            <a:ext cx="2743200" cy="466725"/>
          </a:xfrm>
          <a:prstGeom prst="rect">
            <a:avLst/>
          </a:prstGeom>
          <a:solidFill>
            <a:srgbClr val="FCFF91"/>
          </a:solidFill>
          <a:ln w="9525">
            <a:solidFill>
              <a:srgbClr val="000000"/>
            </a:solidFill>
            <a:miter lim="800000"/>
            <a:headEnd/>
            <a:tailEnd/>
          </a:ln>
          <a:effectLst>
            <a:outerShdw dist="71842" dir="2700000" algn="ctr" rotWithShape="0">
              <a:srgbClr val="808080"/>
            </a:outerShdw>
          </a:effec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a:solidFill>
                  <a:srgbClr val="000000"/>
                </a:solidFill>
              </a:rPr>
              <a:t>Winter Operation</a:t>
            </a:r>
            <a:endParaRPr lang="en-US" altLang="en-US" b="0">
              <a:solidFill>
                <a:srgbClr val="000000"/>
              </a:solidFill>
            </a:endParaRPr>
          </a:p>
        </p:txBody>
      </p:sp>
      <p:sp>
        <p:nvSpPr>
          <p:cNvPr id="3" name="Comment 14"/>
          <p:cNvSpPr>
            <a:spLocks noChangeArrowheads="1"/>
          </p:cNvSpPr>
          <p:nvPr/>
        </p:nvSpPr>
        <p:spPr bwMode="auto">
          <a:xfrm>
            <a:off x="228600" y="2438400"/>
            <a:ext cx="2971800" cy="466725"/>
          </a:xfrm>
          <a:prstGeom prst="rect">
            <a:avLst/>
          </a:prstGeom>
          <a:solidFill>
            <a:srgbClr val="FCFF91"/>
          </a:solidFill>
          <a:ln w="9525">
            <a:solidFill>
              <a:srgbClr val="000000"/>
            </a:solidFill>
            <a:miter lim="800000"/>
            <a:headEnd/>
            <a:tailEnd/>
          </a:ln>
          <a:effectLst>
            <a:outerShdw dist="71842" dir="2700000" algn="ctr" rotWithShape="0">
              <a:srgbClr val="808080"/>
            </a:outerShdw>
          </a:effec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a:effectLst>
                  <a:outerShdw blurRad="38100" dist="38100" dir="2700000" algn="tl">
                    <a:srgbClr val="FFFFFF"/>
                  </a:outerShdw>
                </a:effectLst>
              </a:rPr>
              <a:t>Summer Operation</a:t>
            </a:r>
            <a:endParaRPr lang="en-US" altLang="en-US">
              <a:solidFill>
                <a:srgbClr val="000000"/>
              </a:solidFill>
            </a:endParaRPr>
          </a:p>
        </p:txBody>
      </p:sp>
      <p:sp>
        <p:nvSpPr>
          <p:cNvPr id="4" name="Comment 14"/>
          <p:cNvSpPr>
            <a:spLocks noChangeArrowheads="1"/>
          </p:cNvSpPr>
          <p:nvPr/>
        </p:nvSpPr>
        <p:spPr bwMode="auto">
          <a:xfrm>
            <a:off x="5181600" y="4953000"/>
            <a:ext cx="3276600" cy="1079500"/>
          </a:xfrm>
          <a:prstGeom prst="rect">
            <a:avLst/>
          </a:prstGeom>
          <a:solidFill>
            <a:srgbClr val="FCFF91"/>
          </a:solidFill>
          <a:ln w="9525">
            <a:solidFill>
              <a:srgbClr val="000000"/>
            </a:solidFill>
            <a:miter lim="800000"/>
            <a:headEnd/>
            <a:tailEnd/>
          </a:ln>
          <a:effectLst>
            <a:outerShdw dist="71842" dir="2700000" algn="ctr" rotWithShape="0">
              <a:srgbClr val="808080"/>
            </a:outerShdw>
          </a:effec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1600">
                <a:solidFill>
                  <a:srgbClr val="000000"/>
                </a:solidFill>
              </a:rPr>
              <a:t>A Simple Split System Air Conditioning Unit Doesn’t Have the Reversing Valve Needed to Both Heat and Cool.</a:t>
            </a:r>
            <a:endParaRPr lang="en-US" altLang="en-US" sz="1600" b="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nif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457200"/>
            <a:ext cx="8378825" cy="5943600"/>
          </a:xfrm>
          <a:prstGeom prst="rect">
            <a:avLst/>
          </a:prstGeom>
          <a:noFill/>
          <a:effectLst>
            <a:outerShdw dist="143684" dir="2700000" algn="ctr" rotWithShape="0">
              <a:schemeClr val="accent2"/>
            </a:outerShdw>
          </a:effectLst>
          <a:extLst>
            <a:ext uri="{909E8E84-426E-40DD-AFC4-6F175D3DCCD1}">
              <a14:hiddenFill xmlns:a14="http://schemas.microsoft.com/office/drawing/2010/main">
                <a:solidFill>
                  <a:srgbClr val="FFFFFF"/>
                </a:solidFill>
              </a14:hiddenFill>
            </a:ext>
          </a:extLst>
        </p:spPr>
      </p:pic>
      <p:sp>
        <p:nvSpPr>
          <p:cNvPr id="9221" name="Line 5"/>
          <p:cNvSpPr>
            <a:spLocks noChangeShapeType="1"/>
          </p:cNvSpPr>
          <p:nvPr/>
        </p:nvSpPr>
        <p:spPr bwMode="auto">
          <a:xfrm flipH="1" flipV="1">
            <a:off x="4343400" y="3429000"/>
            <a:ext cx="838200" cy="9144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Comment 14"/>
          <p:cNvSpPr>
            <a:spLocks noChangeArrowheads="1"/>
          </p:cNvSpPr>
          <p:nvPr/>
        </p:nvSpPr>
        <p:spPr bwMode="auto">
          <a:xfrm>
            <a:off x="3733800" y="4191000"/>
            <a:ext cx="2286000" cy="406400"/>
          </a:xfrm>
          <a:prstGeom prst="rect">
            <a:avLst/>
          </a:prstGeom>
          <a:solidFill>
            <a:srgbClr val="FCFF91"/>
          </a:solidFill>
          <a:ln w="9525">
            <a:solidFill>
              <a:srgbClr val="000000"/>
            </a:solidFill>
            <a:miter lim="800000"/>
            <a:headEnd/>
            <a:tailEnd/>
          </a:ln>
          <a:effectLst>
            <a:outerShdw dist="53882" dir="2700000" algn="ctr" rotWithShape="0">
              <a:srgbClr val="808080"/>
            </a:outerShdw>
          </a:effec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2000"/>
              <a:t>The Pump House</a:t>
            </a:r>
          </a:p>
        </p:txBody>
      </p:sp>
      <p:pic>
        <p:nvPicPr>
          <p:cNvPr id="9219" name="Picture 3" descr="insi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7015163" cy="4978400"/>
          </a:xfrm>
          <a:prstGeom prst="rect">
            <a:avLst/>
          </a:prstGeom>
          <a:noFill/>
          <a:effectLst>
            <a:outerShdw dist="107763" dir="2700000" algn="ctr" rotWithShape="0">
              <a:schemeClr val="accent2"/>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1+#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l"/>
            <a:r>
              <a:rPr lang="en-US" altLang="en-US" sz="3600"/>
              <a:t>How did they choose the 20’ spacing for the wells, i.e., do they interfere with each other?</a:t>
            </a:r>
          </a:p>
        </p:txBody>
      </p:sp>
      <p:sp>
        <p:nvSpPr>
          <p:cNvPr id="36867" name="Rectangle 3"/>
          <p:cNvSpPr>
            <a:spLocks noGrp="1" noChangeArrowheads="1"/>
          </p:cNvSpPr>
          <p:nvPr>
            <p:ph type="body" idx="1"/>
          </p:nvPr>
        </p:nvSpPr>
        <p:spPr>
          <a:xfrm>
            <a:off x="685800" y="2133600"/>
            <a:ext cx="7772400" cy="4724400"/>
          </a:xfrm>
        </p:spPr>
        <p:txBody>
          <a:bodyPr/>
          <a:lstStyle/>
          <a:p>
            <a:pPr>
              <a:lnSpc>
                <a:spcPct val="90000"/>
              </a:lnSpc>
            </a:pPr>
            <a:r>
              <a:rPr lang="en-US" altLang="en-US" sz="2400"/>
              <a:t>The fluid being pumped down and back up the pipes transfers heat to the inside walls of the pipes by </a:t>
            </a:r>
            <a:r>
              <a:rPr lang="en-US" altLang="en-US" sz="2400" i="1"/>
              <a:t>convection.</a:t>
            </a:r>
          </a:p>
          <a:p>
            <a:pPr>
              <a:lnSpc>
                <a:spcPct val="90000"/>
              </a:lnSpc>
            </a:pPr>
            <a:endParaRPr lang="en-US" altLang="en-US" sz="1200" i="1"/>
          </a:p>
          <a:p>
            <a:pPr>
              <a:lnSpc>
                <a:spcPct val="90000"/>
              </a:lnSpc>
            </a:pPr>
            <a:r>
              <a:rPr lang="en-US" altLang="en-US" sz="2400"/>
              <a:t>The heat is transferred through the walls of the pipes by </a:t>
            </a:r>
            <a:r>
              <a:rPr lang="en-US" altLang="en-US" sz="2400" i="1"/>
              <a:t>conduction.</a:t>
            </a:r>
          </a:p>
          <a:p>
            <a:pPr>
              <a:lnSpc>
                <a:spcPct val="90000"/>
              </a:lnSpc>
            </a:pPr>
            <a:endParaRPr lang="en-US" altLang="en-US" sz="1200" i="1"/>
          </a:p>
          <a:p>
            <a:pPr>
              <a:lnSpc>
                <a:spcPct val="90000"/>
              </a:lnSpc>
            </a:pPr>
            <a:r>
              <a:rPr lang="en-US" altLang="en-US" sz="2400"/>
              <a:t>The heat is transferred from the outside surface of the pipes to the surrounding earth also by </a:t>
            </a:r>
            <a:r>
              <a:rPr lang="en-US" altLang="en-US" sz="2400" i="1"/>
              <a:t>conduction</a:t>
            </a:r>
            <a:r>
              <a:rPr lang="en-US" altLang="en-US" sz="2400"/>
              <a:t>.</a:t>
            </a:r>
          </a:p>
          <a:p>
            <a:pPr>
              <a:lnSpc>
                <a:spcPct val="90000"/>
              </a:lnSpc>
            </a:pPr>
            <a:endParaRPr lang="en-US" altLang="en-US" sz="1200"/>
          </a:p>
          <a:p>
            <a:pPr>
              <a:lnSpc>
                <a:spcPct val="90000"/>
              </a:lnSpc>
            </a:pPr>
            <a:r>
              <a:rPr lang="en-US" altLang="en-US" sz="2400"/>
              <a:t>Convection is relatively fast (the fluid in the pipes is being pumped), but conduction is generally relatively slow.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685800"/>
            <a:ext cx="8915400" cy="1143000"/>
          </a:xfrm>
        </p:spPr>
        <p:txBody>
          <a:bodyPr/>
          <a:lstStyle/>
          <a:p>
            <a:pPr algn="l"/>
            <a:r>
              <a:rPr lang="en-US" altLang="en-US" sz="3200" b="1"/>
              <a:t>Take a Heat Transfer course and you’ll learn how to make a simple “back-of-the-envelope calculation to determine typical conduction time and length scales.</a:t>
            </a:r>
          </a:p>
        </p:txBody>
      </p:sp>
      <p:sp>
        <p:nvSpPr>
          <p:cNvPr id="37891" name="Rectangle 3"/>
          <p:cNvSpPr>
            <a:spLocks noGrp="1" noChangeArrowheads="1"/>
          </p:cNvSpPr>
          <p:nvPr>
            <p:ph type="body" idx="1"/>
          </p:nvPr>
        </p:nvSpPr>
        <p:spPr>
          <a:xfrm>
            <a:off x="457200" y="2590800"/>
            <a:ext cx="8458200" cy="4724400"/>
          </a:xfrm>
        </p:spPr>
        <p:txBody>
          <a:bodyPr/>
          <a:lstStyle/>
          <a:p>
            <a:pPr>
              <a:lnSpc>
                <a:spcPct val="90000"/>
              </a:lnSpc>
            </a:pPr>
            <a:r>
              <a:rPr lang="en-US" altLang="en-US" sz="2000" b="1"/>
              <a:t>Say that for six months you are adding heat to the ground (in each well) and then for the next six, you are pulling it back out.   </a:t>
            </a:r>
            <a:endParaRPr lang="en-US" altLang="en-US" sz="2000" b="1" i="1"/>
          </a:p>
          <a:p>
            <a:pPr>
              <a:lnSpc>
                <a:spcPct val="90000"/>
              </a:lnSpc>
            </a:pPr>
            <a:endParaRPr lang="en-US" altLang="en-US" sz="1000" b="1" i="1"/>
          </a:p>
          <a:p>
            <a:pPr>
              <a:lnSpc>
                <a:spcPct val="90000"/>
              </a:lnSpc>
            </a:pPr>
            <a:r>
              <a:rPr lang="en-US" altLang="en-US" sz="2000" b="1"/>
              <a:t>How far the resulting pulse will penetrate into the ground before switching directions (because you’ve switched from heating to cooling or vice-versa) depends on a material property called the thermal diffusivity.    The thermal diffusivity is the thermal conductivity divided by the density and specific heat of the material.  </a:t>
            </a:r>
            <a:endParaRPr lang="en-US" altLang="en-US" sz="2000" b="1" i="1"/>
          </a:p>
          <a:p>
            <a:pPr>
              <a:lnSpc>
                <a:spcPct val="90000"/>
              </a:lnSpc>
            </a:pPr>
            <a:endParaRPr lang="en-US" altLang="en-US" sz="1000" b="1" i="1"/>
          </a:p>
          <a:p>
            <a:pPr>
              <a:lnSpc>
                <a:spcPct val="90000"/>
              </a:lnSpc>
            </a:pPr>
            <a:r>
              <a:rPr lang="en-US" altLang="en-US" sz="2000" b="1"/>
              <a:t>This simple calculation shows a characteristic length of about 1.5 m (5 ft) for a typical soil, about 2 m (6 ft) for sand and about 4.5 m (15 ft) for granite.   Richard Stockton is near the Atlantic shore, and so somewhere between soil and sand is probably a good estimate.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ar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7620000" cy="5327650"/>
          </a:xfrm>
          <a:prstGeom prst="rect">
            <a:avLst/>
          </a:prstGeom>
          <a:noFill/>
          <a:effectLst>
            <a:outerShdw dist="127000" dir="3187806" algn="ctr" rotWithShape="0">
              <a:schemeClr val="accent2"/>
            </a:outerShdw>
          </a:effectLst>
          <a:extLst>
            <a:ext uri="{909E8E84-426E-40DD-AFC4-6F175D3DCCD1}">
              <a14:hiddenFill xmlns:a14="http://schemas.microsoft.com/office/drawing/2010/main">
                <a:solidFill>
                  <a:srgbClr val="FFFFFF"/>
                </a:solidFill>
              </a14:hiddenFill>
            </a:ext>
          </a:extLst>
        </p:spPr>
      </p:pic>
      <p:sp>
        <p:nvSpPr>
          <p:cNvPr id="2051" name="Text Box 3"/>
          <p:cNvSpPr txBox="1">
            <a:spLocks noChangeArrowheads="1"/>
          </p:cNvSpPr>
          <p:nvPr/>
        </p:nvSpPr>
        <p:spPr bwMode="auto">
          <a:xfrm>
            <a:off x="304800" y="0"/>
            <a:ext cx="8458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No noisy, ugly outdoor equipment – great aesthetics – Used for part of Boar’s Head Inn, C’ville and for cooling ~ 80 historic buildings at Williamsburg, VA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r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8991600" cy="6216650"/>
          </a:xfrm>
          <a:prstGeom prst="rect">
            <a:avLst/>
          </a:prstGeom>
          <a:noFill/>
          <a:effectLst>
            <a:outerShdw dist="117088" dir="2963922" algn="ctr" rotWithShape="0">
              <a:schemeClr val="accent2"/>
            </a:outerShdw>
          </a:effectLst>
          <a:extLst>
            <a:ext uri="{909E8E84-426E-40DD-AFC4-6F175D3DCCD1}">
              <a14:hiddenFill xmlns:a14="http://schemas.microsoft.com/office/drawing/2010/main">
                <a:solidFill>
                  <a:srgbClr val="FFFFFF"/>
                </a:solidFill>
              </a14:hiddenFill>
            </a:ext>
          </a:extLst>
        </p:spPr>
      </p:pic>
      <p:sp>
        <p:nvSpPr>
          <p:cNvPr id="3075" name="Text Box 3"/>
          <p:cNvSpPr txBox="1">
            <a:spLocks noChangeArrowheads="1"/>
          </p:cNvSpPr>
          <p:nvPr/>
        </p:nvSpPr>
        <p:spPr bwMode="auto">
          <a:xfrm>
            <a:off x="2057400" y="5562600"/>
            <a:ext cx="327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chemeClr val="bg1"/>
                </a:solidFill>
                <a:effectLst>
                  <a:outerShdw blurRad="38100" dist="38100" dir="2700000" algn="tl">
                    <a:srgbClr val="C0C0C0"/>
                  </a:outerShdw>
                </a:effectLst>
              </a:rPr>
              <a:t>Boar’s Head Inn, Charlottesville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8900"/>
            <a:ext cx="8153400" cy="676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609600"/>
            <a:ext cx="8686800" cy="1143000"/>
          </a:xfrm>
        </p:spPr>
        <p:txBody>
          <a:bodyPr/>
          <a:lstStyle/>
          <a:p>
            <a:r>
              <a:rPr lang="en-US" altLang="en-US" sz="4000" b="1"/>
              <a:t>In an Institutional Setting, Separate Control for Each Space!</a:t>
            </a:r>
          </a:p>
        </p:txBody>
      </p:sp>
      <p:sp>
        <p:nvSpPr>
          <p:cNvPr id="26627" name="Rectangle 3"/>
          <p:cNvSpPr>
            <a:spLocks noGrp="1" noChangeArrowheads="1"/>
          </p:cNvSpPr>
          <p:nvPr>
            <p:ph type="body" idx="1"/>
          </p:nvPr>
        </p:nvSpPr>
        <p:spPr>
          <a:xfrm>
            <a:off x="609600" y="2286000"/>
            <a:ext cx="8001000" cy="4114800"/>
          </a:xfrm>
        </p:spPr>
        <p:txBody>
          <a:bodyPr/>
          <a:lstStyle/>
          <a:p>
            <a:pPr>
              <a:lnSpc>
                <a:spcPct val="90000"/>
              </a:lnSpc>
            </a:pPr>
            <a:r>
              <a:rPr lang="en-US" altLang="en-US" sz="2800" b="1"/>
              <a:t>Separate, small capacity heat pump used for each space, e.g., a classroom in school.  (Means temperatures can be controlled individually, e.g., if one person was using one classroom on a Saturday).</a:t>
            </a:r>
          </a:p>
          <a:p>
            <a:pPr>
              <a:lnSpc>
                <a:spcPct val="90000"/>
              </a:lnSpc>
            </a:pPr>
            <a:endParaRPr lang="en-US" altLang="en-US" sz="1400" b="1"/>
          </a:p>
          <a:p>
            <a:pPr>
              <a:lnSpc>
                <a:spcPct val="90000"/>
              </a:lnSpc>
            </a:pPr>
            <a:r>
              <a:rPr lang="en-US" altLang="en-US" sz="2800" b="1"/>
              <a:t>Any servicing can be done by nominally trained HVAC technician since these are small (one – three ton) units typically used for residential applications.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anhatt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4092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p:cNvSpPr txBox="1">
            <a:spLocks noChangeArrowheads="1"/>
          </p:cNvSpPr>
          <p:nvPr/>
        </p:nvSpPr>
        <p:spPr bwMode="auto">
          <a:xfrm>
            <a:off x="5486400" y="1905000"/>
            <a:ext cx="33528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effectLst>
                  <a:outerShdw blurRad="38100" dist="38100" dir="2700000" algn="tl">
                    <a:srgbClr val="C0C0C0"/>
                  </a:outerShdw>
                </a:effectLst>
              </a:rPr>
              <a:t>Geothermal Well bored 1500</a:t>
            </a:r>
            <a:r>
              <a:rPr lang="en-US" altLang="en-US" sz="3200">
                <a:effectLst>
                  <a:outerShdw blurRad="38100" dist="38100" dir="2700000" algn="tl">
                    <a:srgbClr val="C0C0C0"/>
                  </a:outerShdw>
                </a:effectLst>
                <a:cs typeface="Arial" panose="020B0604020202020204" pitchFamily="34" charset="0"/>
              </a:rPr>
              <a:t>'</a:t>
            </a:r>
            <a:r>
              <a:rPr lang="en-US" altLang="en-US" sz="3200">
                <a:effectLst>
                  <a:outerShdw blurRad="38100" dist="38100" dir="2700000" algn="tl">
                    <a:srgbClr val="C0C0C0"/>
                  </a:outerShdw>
                </a:effectLst>
              </a:rPr>
              <a:t> feet into Hard Rock of Manhattan, NY</a:t>
            </a:r>
          </a:p>
        </p:txBody>
      </p:sp>
      <p:sp>
        <p:nvSpPr>
          <p:cNvPr id="14340" name="Rectangle 4"/>
          <p:cNvSpPr>
            <a:spLocks noChangeArrowheads="1"/>
          </p:cNvSpPr>
          <p:nvPr/>
        </p:nvSpPr>
        <p:spPr bwMode="auto">
          <a:xfrm>
            <a:off x="1066800" y="3276600"/>
            <a:ext cx="762000" cy="1524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Text Box 5"/>
          <p:cNvSpPr txBox="1">
            <a:spLocks noChangeArrowheads="1"/>
          </p:cNvSpPr>
          <p:nvPr/>
        </p:nvSpPr>
        <p:spPr bwMode="auto">
          <a:xfrm>
            <a:off x="838200" y="3733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1500</a:t>
            </a:r>
            <a:r>
              <a:rPr lang="en-US" altLang="en-US">
                <a:cs typeface="Arial" panose="020B0604020202020204" pitchFamily="34" charset="0"/>
              </a:rPr>
              <a:t>'</a:t>
            </a:r>
            <a:endParaRPr lang="en-US" altLang="en-US"/>
          </a:p>
        </p:txBody>
      </p:sp>
      <p:sp>
        <p:nvSpPr>
          <p:cNvPr id="14342" name="Line 6"/>
          <p:cNvSpPr>
            <a:spLocks noChangeShapeType="1"/>
          </p:cNvSpPr>
          <p:nvPr/>
        </p:nvSpPr>
        <p:spPr bwMode="auto">
          <a:xfrm flipV="1">
            <a:off x="1447800" y="1524000"/>
            <a:ext cx="0" cy="2057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1447800" y="4267200"/>
            <a:ext cx="0" cy="2286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04800"/>
            <a:ext cx="7772400" cy="1143000"/>
          </a:xfrm>
        </p:spPr>
        <p:txBody>
          <a:bodyPr/>
          <a:lstStyle/>
          <a:p>
            <a:r>
              <a:rPr lang="en-US" altLang="en-US" b="1"/>
              <a:t>Heat Pump Basics</a:t>
            </a:r>
          </a:p>
        </p:txBody>
      </p:sp>
      <p:pic>
        <p:nvPicPr>
          <p:cNvPr id="29701" name="Picture 5" descr="HeatP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6400800" cy="5030788"/>
          </a:xfrm>
          <a:prstGeom prst="rect">
            <a:avLst/>
          </a:prstGeom>
          <a:noFill/>
          <a:extLst>
            <a:ext uri="{909E8E84-426E-40DD-AFC4-6F175D3DCCD1}">
              <a14:hiddenFill xmlns:a14="http://schemas.microsoft.com/office/drawing/2010/main">
                <a:solidFill>
                  <a:srgbClr val="FFFFFF"/>
                </a:solidFill>
              </a14:hiddenFill>
            </a:ext>
          </a:extLst>
        </p:spPr>
      </p:pic>
      <p:sp>
        <p:nvSpPr>
          <p:cNvPr id="2" name="Comment 14"/>
          <p:cNvSpPr>
            <a:spLocks noChangeArrowheads="1"/>
          </p:cNvSpPr>
          <p:nvPr/>
        </p:nvSpPr>
        <p:spPr bwMode="auto">
          <a:xfrm>
            <a:off x="5867400" y="1295400"/>
            <a:ext cx="2971800" cy="1568450"/>
          </a:xfrm>
          <a:prstGeom prst="rect">
            <a:avLst/>
          </a:prstGeom>
          <a:solidFill>
            <a:srgbClr val="FCFF91"/>
          </a:solidFill>
          <a:ln w="9525">
            <a:solidFill>
              <a:srgbClr val="000000"/>
            </a:solidFill>
            <a:miter lim="800000"/>
            <a:headEnd/>
            <a:tailEnd/>
          </a:ln>
          <a:effectLst>
            <a:outerShdw dist="71842" dir="2700000" algn="ctr" rotWithShape="0">
              <a:srgbClr val="808080"/>
            </a:outerShdw>
          </a:effec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1600">
                <a:solidFill>
                  <a:srgbClr val="000000"/>
                </a:solidFill>
              </a:rPr>
              <a:t>The work done by the compressor raises the temperature of the working fluid (refrigerant) from Tc to Th (and its pressure rises commensurately).  </a:t>
            </a:r>
            <a:endParaRPr lang="en-US" altLang="en-US" sz="1600" b="0">
              <a:solidFill>
                <a:srgbClr val="000000"/>
              </a:solidFill>
            </a:endParaRPr>
          </a:p>
        </p:txBody>
      </p:sp>
      <p:sp>
        <p:nvSpPr>
          <p:cNvPr id="3" name="Comment 14"/>
          <p:cNvSpPr>
            <a:spLocks noChangeArrowheads="1"/>
          </p:cNvSpPr>
          <p:nvPr/>
        </p:nvSpPr>
        <p:spPr bwMode="auto">
          <a:xfrm>
            <a:off x="6172200" y="4343400"/>
            <a:ext cx="2743200" cy="2301875"/>
          </a:xfrm>
          <a:prstGeom prst="rect">
            <a:avLst/>
          </a:prstGeom>
          <a:solidFill>
            <a:srgbClr val="FCFF91"/>
          </a:solidFill>
          <a:ln w="9525">
            <a:solidFill>
              <a:srgbClr val="000000"/>
            </a:solidFill>
            <a:miter lim="800000"/>
            <a:headEnd/>
            <a:tailEnd/>
          </a:ln>
          <a:effectLst>
            <a:outerShdw dist="71842" dir="2700000" algn="ctr" rotWithShape="0">
              <a:srgbClr val="808080"/>
            </a:outerShdw>
          </a:effec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1600">
                <a:solidFill>
                  <a:srgbClr val="000000"/>
                </a:solidFill>
              </a:rPr>
              <a:t>There must be a </a:t>
            </a:r>
            <a:r>
              <a:rPr lang="en-US" altLang="en-US" sz="1600">
                <a:solidFill>
                  <a:srgbClr val="000000"/>
                </a:solidFill>
                <a:sym typeface="Symbol" panose="05050102010706020507" pitchFamily="18" charset="2"/>
              </a:rPr>
              <a:t>T of 10-15</a:t>
            </a:r>
            <a:r>
              <a:rPr lang="en-US" altLang="en-US" sz="1600" baseline="30000">
                <a:solidFill>
                  <a:srgbClr val="000000"/>
                </a:solidFill>
                <a:sym typeface="Symbol" panose="05050102010706020507" pitchFamily="18" charset="2"/>
              </a:rPr>
              <a:t>o</a:t>
            </a:r>
            <a:r>
              <a:rPr lang="en-US" altLang="en-US" sz="1600">
                <a:solidFill>
                  <a:srgbClr val="000000"/>
                </a:solidFill>
                <a:sym typeface="Symbol" panose="05050102010706020507" pitchFamily="18" charset="2"/>
              </a:rPr>
              <a:t>F to transfer heat from the working fluid in the condenser to the return air inside the house and a similar T between the ambient air on the outside and the working fluid in the evaporator.</a:t>
            </a:r>
            <a:endParaRPr lang="en-US" altLang="en-US" sz="1600" b="0">
              <a:solidFill>
                <a:srgbClr val="000000"/>
              </a:solidFill>
              <a:sym typeface="Symbol" panose="05050102010706020507" pitchFamily="18"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609600"/>
            <a:ext cx="8458200" cy="1143000"/>
          </a:xfrm>
        </p:spPr>
        <p:txBody>
          <a:bodyPr/>
          <a:lstStyle/>
          <a:p>
            <a:r>
              <a:rPr lang="en-US" altLang="en-US" sz="3200" b="1"/>
              <a:t>The Coefficient of Performance (COP) Is Used to Measure Performance of Heat Pump (or any Refrigerating System)</a:t>
            </a:r>
          </a:p>
        </p:txBody>
      </p:sp>
      <p:sp>
        <p:nvSpPr>
          <p:cNvPr id="31747" name="Rectangle 3"/>
          <p:cNvSpPr>
            <a:spLocks noGrp="1" noChangeArrowheads="1"/>
          </p:cNvSpPr>
          <p:nvPr>
            <p:ph type="body" idx="1"/>
          </p:nvPr>
        </p:nvSpPr>
        <p:spPr>
          <a:xfrm>
            <a:off x="381000" y="2362200"/>
            <a:ext cx="8458200" cy="4114800"/>
          </a:xfrm>
        </p:spPr>
        <p:txBody>
          <a:bodyPr/>
          <a:lstStyle/>
          <a:p>
            <a:pPr>
              <a:lnSpc>
                <a:spcPct val="80000"/>
              </a:lnSpc>
            </a:pPr>
            <a:r>
              <a:rPr lang="en-US" altLang="en-US" sz="2400" b="1"/>
              <a:t>At least it’s what we engineers use.  Civilians use Seasonal Energy Efficiency Ratio (SEER).</a:t>
            </a:r>
          </a:p>
          <a:p>
            <a:pPr lvl="1">
              <a:lnSpc>
                <a:spcPct val="80000"/>
              </a:lnSpc>
            </a:pPr>
            <a:r>
              <a:rPr lang="en-US" altLang="en-US" sz="2400" b="1"/>
              <a:t>C.O.P. is non-dimensional.</a:t>
            </a:r>
          </a:p>
          <a:p>
            <a:pPr lvl="1">
              <a:lnSpc>
                <a:spcPct val="80000"/>
              </a:lnSpc>
            </a:pPr>
            <a:r>
              <a:rPr lang="en-US" altLang="en-US" sz="2400" b="1"/>
              <a:t>SEER has units of [BTU/hr/W].</a:t>
            </a:r>
          </a:p>
          <a:p>
            <a:pPr lvl="1">
              <a:lnSpc>
                <a:spcPct val="80000"/>
              </a:lnSpc>
            </a:pPr>
            <a:r>
              <a:rPr lang="en-US" altLang="en-US" sz="2400" b="1"/>
              <a:t>SEER = 3.4123 BTU/Hr/W x C.O.P.</a:t>
            </a:r>
          </a:p>
          <a:p>
            <a:pPr>
              <a:lnSpc>
                <a:spcPct val="80000"/>
              </a:lnSpc>
            </a:pPr>
            <a:endParaRPr lang="en-US" altLang="en-US" sz="1200" b="1"/>
          </a:p>
          <a:p>
            <a:pPr>
              <a:lnSpc>
                <a:spcPct val="80000"/>
              </a:lnSpc>
            </a:pPr>
            <a:r>
              <a:rPr lang="en-US" altLang="en-US" sz="2400" b="1"/>
              <a:t>The C.O.P. is what we want (heat delivered at the higher temperature) divided by what we have to pay for (which is mostly the work done by the compressor).</a:t>
            </a:r>
          </a:p>
          <a:p>
            <a:pPr>
              <a:lnSpc>
                <a:spcPct val="80000"/>
              </a:lnSpc>
            </a:pPr>
            <a:endParaRPr lang="en-US" altLang="en-US" sz="1200" b="1"/>
          </a:p>
          <a:p>
            <a:pPr>
              <a:lnSpc>
                <a:spcPct val="80000"/>
              </a:lnSpc>
            </a:pPr>
            <a:r>
              <a:rPr lang="en-US" altLang="en-US" sz="2400" b="1"/>
              <a:t>Having no further information about this heat pump, we’ll consider it as an ideal (Carnot) heat pump.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609600"/>
            <a:ext cx="9144000" cy="1143000"/>
          </a:xfrm>
        </p:spPr>
        <p:txBody>
          <a:bodyPr/>
          <a:lstStyle/>
          <a:p>
            <a:r>
              <a:rPr lang="en-US" altLang="en-US" sz="4000" b="1"/>
              <a:t>After taking Thermodynamics you’ll understand all of this, but:</a:t>
            </a:r>
          </a:p>
        </p:txBody>
      </p:sp>
      <p:graphicFrame>
        <p:nvGraphicFramePr>
          <p:cNvPr id="32772" name="Object 4"/>
          <p:cNvGraphicFramePr>
            <a:graphicFrameLocks noChangeAspect="1"/>
          </p:cNvGraphicFramePr>
          <p:nvPr/>
        </p:nvGraphicFramePr>
        <p:xfrm>
          <a:off x="1371600" y="2057400"/>
          <a:ext cx="4191000" cy="898525"/>
        </p:xfrm>
        <a:graphic>
          <a:graphicData uri="http://schemas.openxmlformats.org/presentationml/2006/ole">
            <mc:AlternateContent xmlns:mc="http://schemas.openxmlformats.org/markup-compatibility/2006">
              <mc:Choice xmlns:v="urn:schemas-microsoft-com:vml" Requires="v">
                <p:oleObj spid="_x0000_s32776" name="Equation" r:id="rId3" imgW="2070000" imgH="444240" progId="Equation.DSMT4">
                  <p:embed/>
                </p:oleObj>
              </mc:Choice>
              <mc:Fallback>
                <p:oleObj name="Equation" r:id="rId3" imgW="2070000" imgH="4442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57400"/>
                        <a:ext cx="41910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3" name="Text Box 5"/>
          <p:cNvSpPr txBox="1">
            <a:spLocks noChangeArrowheads="1"/>
          </p:cNvSpPr>
          <p:nvPr/>
        </p:nvSpPr>
        <p:spPr bwMode="auto">
          <a:xfrm>
            <a:off x="685800" y="3200400"/>
            <a:ext cx="769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Temperatures are on an absolute scale (Rankine or Kelvin), not Fahrenheit and Celsius.  Using  representative values from previous slides:</a:t>
            </a:r>
          </a:p>
        </p:txBody>
      </p:sp>
      <p:graphicFrame>
        <p:nvGraphicFramePr>
          <p:cNvPr id="32774" name="Object 6"/>
          <p:cNvGraphicFramePr>
            <a:graphicFrameLocks noChangeAspect="1"/>
          </p:cNvGraphicFramePr>
          <p:nvPr/>
        </p:nvGraphicFramePr>
        <p:xfrm>
          <a:off x="720725" y="4572000"/>
          <a:ext cx="6530975" cy="898525"/>
        </p:xfrm>
        <a:graphic>
          <a:graphicData uri="http://schemas.openxmlformats.org/presentationml/2006/ole">
            <mc:AlternateContent xmlns:mc="http://schemas.openxmlformats.org/markup-compatibility/2006">
              <mc:Choice xmlns:v="urn:schemas-microsoft-com:vml" Requires="v">
                <p:oleObj spid="_x0000_s32777" name="Equation" r:id="rId5" imgW="3225600" imgH="444240" progId="Equation.DSMT4">
                  <p:embed/>
                </p:oleObj>
              </mc:Choice>
              <mc:Fallback>
                <p:oleObj name="Equation" r:id="rId5" imgW="3225600" imgH="44424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 y="4572000"/>
                        <a:ext cx="6530975"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Comment 14"/>
          <p:cNvSpPr>
            <a:spLocks noChangeArrowheads="1"/>
          </p:cNvSpPr>
          <p:nvPr/>
        </p:nvSpPr>
        <p:spPr bwMode="auto">
          <a:xfrm>
            <a:off x="304800" y="5791200"/>
            <a:ext cx="8229600" cy="835025"/>
          </a:xfrm>
          <a:prstGeom prst="rect">
            <a:avLst/>
          </a:prstGeom>
          <a:solidFill>
            <a:srgbClr val="FCFF91"/>
          </a:solidFill>
          <a:ln w="9525">
            <a:solidFill>
              <a:srgbClr val="000000"/>
            </a:solidFill>
            <a:miter lim="800000"/>
            <a:headEnd/>
            <a:tailEnd/>
          </a:ln>
          <a:effectLst>
            <a:outerShdw dist="71842" dir="2700000" algn="ctr" rotWithShape="0">
              <a:srgbClr val="808080"/>
            </a:outerShdw>
          </a:effec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1600">
                <a:solidFill>
                  <a:srgbClr val="000000"/>
                </a:solidFill>
              </a:rPr>
              <a:t>This is saying that nearly 7 units of energy are delivered to your house for every unit of energy you pay your utility for!   (Good deal!)  This calculation has been based on an ideal (Carnot) cycle.  Real heat pumps have C.O.P.’s of 3 – 4 typically.</a:t>
            </a:r>
            <a:endParaRPr lang="en-US" altLang="en-US" sz="1600" b="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0" y="381000"/>
            <a:ext cx="9144000" cy="1143000"/>
          </a:xfrm>
        </p:spPr>
        <p:txBody>
          <a:bodyPr/>
          <a:lstStyle/>
          <a:p>
            <a:r>
              <a:rPr lang="en-US" altLang="en-US" sz="3600" b="1"/>
              <a:t>But - The C.O.P. of a conventional air-source heat pump is the lowest right when you need heating the most!</a:t>
            </a:r>
          </a:p>
        </p:txBody>
      </p:sp>
      <p:pic>
        <p:nvPicPr>
          <p:cNvPr id="348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4938713" cy="465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mment 14"/>
          <p:cNvSpPr>
            <a:spLocks noChangeArrowheads="1"/>
          </p:cNvSpPr>
          <p:nvPr/>
        </p:nvSpPr>
        <p:spPr bwMode="auto">
          <a:xfrm>
            <a:off x="5715000" y="2514600"/>
            <a:ext cx="2971800" cy="4013200"/>
          </a:xfrm>
          <a:prstGeom prst="rect">
            <a:avLst/>
          </a:prstGeom>
          <a:solidFill>
            <a:srgbClr val="FCFF91"/>
          </a:solidFill>
          <a:ln w="9525">
            <a:solidFill>
              <a:srgbClr val="000000"/>
            </a:solidFill>
            <a:miter lim="800000"/>
            <a:headEnd/>
            <a:tailEnd/>
          </a:ln>
          <a:effectLst>
            <a:outerShdw dist="71842" dir="2700000" algn="ctr" rotWithShape="0">
              <a:srgbClr val="808080"/>
            </a:outerShdw>
          </a:effec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1600">
                <a:solidFill>
                  <a:srgbClr val="000000"/>
                </a:solidFill>
              </a:rPr>
              <a:t>Similar calculations show the same problem during the summer.   The idea of a ground source heat pump is that the temperature a few feet down stays at a relatively stable 55</a:t>
            </a:r>
            <a:r>
              <a:rPr lang="en-US" altLang="en-US" sz="1600" baseline="30000">
                <a:solidFill>
                  <a:srgbClr val="000000"/>
                </a:solidFill>
              </a:rPr>
              <a:t>o</a:t>
            </a:r>
            <a:r>
              <a:rPr lang="en-US" altLang="en-US" sz="1600">
                <a:solidFill>
                  <a:srgbClr val="000000"/>
                </a:solidFill>
              </a:rPr>
              <a:t>F or so (depending on your location) through the whole year.   Pumping heat up from that temperature in the winter and dumping it to a reservoir at that temperature in the summer is a lot easier than coping with ambient air conditions.</a:t>
            </a:r>
            <a:endParaRPr lang="en-US" altLang="en-US" sz="1600" b="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lipboar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465888" cy="662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28600"/>
            <a:ext cx="8153400" cy="1295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600" b="1">
                <a:effectLst>
                  <a:outerShdw blurRad="38100" dist="38100" dir="2700000" algn="tl">
                    <a:srgbClr val="C0C0C0"/>
                  </a:outerShdw>
                </a:effectLst>
              </a:rPr>
              <a:t>GROUND  SOURCE  HEAT  PUMPS</a:t>
            </a:r>
          </a:p>
        </p:txBody>
      </p:sp>
      <p:sp>
        <p:nvSpPr>
          <p:cNvPr id="19460" name="Rectangle 4"/>
          <p:cNvSpPr>
            <a:spLocks noGrp="1" noChangeArrowheads="1"/>
          </p:cNvSpPr>
          <p:nvPr>
            <p:ph type="body" idx="1"/>
          </p:nvPr>
        </p:nvSpPr>
        <p:spPr>
          <a:xfrm>
            <a:off x="533400" y="1371600"/>
            <a:ext cx="8610600" cy="5715000"/>
          </a:xfrm>
        </p:spPr>
        <p:txBody>
          <a:bodyPr/>
          <a:lstStyle/>
          <a:p>
            <a:pPr>
              <a:lnSpc>
                <a:spcPct val="90000"/>
              </a:lnSpc>
            </a:pPr>
            <a:r>
              <a:rPr lang="en-US" altLang="en-US" b="1"/>
              <a:t>Earth-Coupled vs. Air Source</a:t>
            </a:r>
          </a:p>
          <a:p>
            <a:pPr lvl="1">
              <a:lnSpc>
                <a:spcPct val="90000"/>
              </a:lnSpc>
            </a:pPr>
            <a:r>
              <a:rPr lang="en-US" altLang="en-US" b="1"/>
              <a:t>Seasonal vs. Daily Variations</a:t>
            </a:r>
          </a:p>
          <a:p>
            <a:pPr lvl="1">
              <a:lnSpc>
                <a:spcPct val="90000"/>
              </a:lnSpc>
            </a:pPr>
            <a:r>
              <a:rPr lang="en-US" altLang="en-US" b="1"/>
              <a:t>Conduction heat transfer in the ground vs. Convection to ambient air.</a:t>
            </a:r>
          </a:p>
          <a:p>
            <a:pPr lvl="1">
              <a:lnSpc>
                <a:spcPct val="90000"/>
              </a:lnSpc>
            </a:pPr>
            <a:r>
              <a:rPr lang="en-US" altLang="en-US" b="1"/>
              <a:t>No defrost cycle required</a:t>
            </a:r>
          </a:p>
          <a:p>
            <a:pPr lvl="1">
              <a:lnSpc>
                <a:spcPct val="90000"/>
              </a:lnSpc>
            </a:pPr>
            <a:r>
              <a:rPr lang="en-US" altLang="en-US" b="1"/>
              <a:t>Favorable (moderate) earth temperatures</a:t>
            </a:r>
          </a:p>
          <a:p>
            <a:pPr lvl="1">
              <a:lnSpc>
                <a:spcPct val="90000"/>
              </a:lnSpc>
            </a:pPr>
            <a:endParaRPr lang="en-US" altLang="en-US" sz="1400" b="1"/>
          </a:p>
          <a:p>
            <a:pPr>
              <a:lnSpc>
                <a:spcPct val="90000"/>
              </a:lnSpc>
            </a:pPr>
            <a:r>
              <a:rPr lang="en-US" altLang="en-US" b="1"/>
              <a:t>Configurations</a:t>
            </a:r>
          </a:p>
          <a:p>
            <a:pPr lvl="1">
              <a:lnSpc>
                <a:spcPct val="90000"/>
              </a:lnSpc>
            </a:pPr>
            <a:r>
              <a:rPr lang="en-US" altLang="en-US" b="1"/>
              <a:t>Vertical Wells</a:t>
            </a:r>
          </a:p>
          <a:p>
            <a:pPr lvl="1">
              <a:lnSpc>
                <a:spcPct val="90000"/>
              </a:lnSpc>
            </a:pPr>
            <a:r>
              <a:rPr lang="en-US" altLang="en-US" b="1"/>
              <a:t>Horizontal Trenches (new construction only)</a:t>
            </a:r>
          </a:p>
          <a:p>
            <a:pPr lvl="2">
              <a:lnSpc>
                <a:spcPct val="90000"/>
              </a:lnSpc>
            </a:pPr>
            <a:r>
              <a:rPr lang="en-US" altLang="en-US" b="1"/>
              <a:t>Linear Pipes</a:t>
            </a:r>
          </a:p>
          <a:p>
            <a:pPr lvl="2">
              <a:lnSpc>
                <a:spcPct val="90000"/>
              </a:lnSpc>
            </a:pPr>
            <a:r>
              <a:rPr lang="en-US" altLang="en-US" b="1"/>
              <a:t>Slinky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riz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4995863" cy="6610350"/>
          </a:xfrm>
          <a:prstGeom prst="rect">
            <a:avLst/>
          </a:prstGeom>
          <a:noFill/>
          <a:effectLst>
            <a:outerShdw dist="117088" dir="2963922" algn="ctr" rotWithShape="0">
              <a:schemeClr val="accent2"/>
            </a:outerShdw>
          </a:effectLst>
          <a:extLst>
            <a:ext uri="{909E8E84-426E-40DD-AFC4-6F175D3DCCD1}">
              <a14:hiddenFill xmlns:a14="http://schemas.microsoft.com/office/drawing/2010/main">
                <a:solidFill>
                  <a:srgbClr val="FFFFFF"/>
                </a:solidFill>
              </a14:hiddenFill>
            </a:ext>
          </a:extLst>
        </p:spPr>
      </p:pic>
      <p:sp>
        <p:nvSpPr>
          <p:cNvPr id="5123" name="Text Box 3"/>
          <p:cNvSpPr txBox="1">
            <a:spLocks noChangeArrowheads="1"/>
          </p:cNvSpPr>
          <p:nvPr/>
        </p:nvSpPr>
        <p:spPr bwMode="auto">
          <a:xfrm>
            <a:off x="6172200" y="762000"/>
            <a:ext cx="2667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Horizontal Piping System</a:t>
            </a:r>
            <a:r>
              <a:rPr lang="en-US" altLang="en-US"/>
              <a:t> </a:t>
            </a:r>
          </a:p>
        </p:txBody>
      </p:sp>
      <p:sp>
        <p:nvSpPr>
          <p:cNvPr id="5124" name="Text Box 4"/>
          <p:cNvSpPr txBox="1">
            <a:spLocks noChangeArrowheads="1"/>
          </p:cNvSpPr>
          <p:nvPr/>
        </p:nvSpPr>
        <p:spPr bwMode="auto">
          <a:xfrm>
            <a:off x="5867400" y="2133600"/>
            <a:ext cx="3124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Suitable for new construction only – really tears up your lawn!</a:t>
            </a:r>
          </a:p>
        </p:txBody>
      </p:sp>
      <p:sp>
        <p:nvSpPr>
          <p:cNvPr id="5125" name="Text Box 5"/>
          <p:cNvSpPr txBox="1">
            <a:spLocks noChangeArrowheads="1"/>
          </p:cNvSpPr>
          <p:nvPr/>
        </p:nvSpPr>
        <p:spPr bwMode="auto">
          <a:xfrm>
            <a:off x="5943600" y="3962400"/>
            <a:ext cx="3048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Trenches &lt; 6’ deep, otherwise would need expensive shoring during work.</a:t>
            </a:r>
          </a:p>
        </p:txBody>
      </p:sp>
      <p:pic>
        <p:nvPicPr>
          <p:cNvPr id="5126" name="Picture 6" descr="MVC-018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057400"/>
            <a:ext cx="5737225" cy="4303713"/>
          </a:xfrm>
          <a:prstGeom prst="rect">
            <a:avLst/>
          </a:prstGeom>
          <a:solidFill>
            <a:schemeClr val="accent2"/>
          </a:solidFill>
          <a:effectLst>
            <a:outerShdw dist="107763" dir="2700000" algn="ctr" rotWithShape="0">
              <a:schemeClr val="accent2"/>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1+#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1167</Words>
  <Application>Microsoft Office PowerPoint</Application>
  <PresentationFormat>On-screen Show (4:3)</PresentationFormat>
  <Paragraphs>86</Paragraphs>
  <Slides>27</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1" baseType="lpstr">
      <vt:lpstr>Arial</vt:lpstr>
      <vt:lpstr>Symbol</vt:lpstr>
      <vt:lpstr>Default Design</vt:lpstr>
      <vt:lpstr>MathType 6.0 Equation</vt:lpstr>
      <vt:lpstr>Ground Source vs. Conventional Air Source Heat Pumps for Residential Use</vt:lpstr>
      <vt:lpstr>PowerPoint Presentation</vt:lpstr>
      <vt:lpstr>Heat Pump Basics</vt:lpstr>
      <vt:lpstr>The Coefficient of Performance (COP) Is Used to Measure Performance of Heat Pump (or any Refrigerating System)</vt:lpstr>
      <vt:lpstr>After taking Thermodynamics you’ll understand all of this, but:</vt:lpstr>
      <vt:lpstr>But - The C.O.P. of a conventional air-source heat pump is the lowest right when you need heating the most!</vt:lpstr>
      <vt:lpstr>PowerPoint Presentation</vt:lpstr>
      <vt:lpstr>GROUND  SOURCE  HEAT  PUMPS</vt:lpstr>
      <vt:lpstr>PowerPoint Presentation</vt:lpstr>
      <vt:lpstr>PowerPoint Presentation</vt:lpstr>
      <vt:lpstr>PowerPoint Presentation</vt:lpstr>
      <vt:lpstr>PowerPoint Presentation</vt:lpstr>
      <vt:lpstr>PowerPoint Presentation</vt:lpstr>
      <vt:lpstr>PowerPoint Presentation</vt:lpstr>
      <vt:lpstr>Four Highly-Instrumented Homes Used in 1995 Va Power Study</vt:lpstr>
      <vt:lpstr>PowerPoint Presentation</vt:lpstr>
      <vt:lpstr>PowerPoint Presentation</vt:lpstr>
      <vt:lpstr>PowerPoint Presentation</vt:lpstr>
      <vt:lpstr>PowerPoint Presentation</vt:lpstr>
      <vt:lpstr>PowerPoint Presentation</vt:lpstr>
      <vt:lpstr>How did they choose the 20’ spacing for the wells, i.e., do they interfere with each other?</vt:lpstr>
      <vt:lpstr>Take a Heat Transfer course and you’ll learn how to make a simple “back-of-the-envelope calculation to determine typical conduction time and length scales.</vt:lpstr>
      <vt:lpstr>PowerPoint Presentation</vt:lpstr>
      <vt:lpstr>PowerPoint Presentation</vt:lpstr>
      <vt:lpstr>PowerPoint Presentation</vt:lpstr>
      <vt:lpstr>In an Institutional Setting, Separate Control for Each Space!</vt:lpstr>
      <vt:lpstr>PowerPoint Presentation</vt:lpstr>
    </vt:vector>
  </TitlesOfParts>
  <Company>Televised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of Virginia SEAS</dc:creator>
  <cp:lastModifiedBy>rjr</cp:lastModifiedBy>
  <cp:revision>32</cp:revision>
  <dcterms:created xsi:type="dcterms:W3CDTF">2002-03-17T22:01:08Z</dcterms:created>
  <dcterms:modified xsi:type="dcterms:W3CDTF">2021-02-17T21:31:45Z</dcterms:modified>
</cp:coreProperties>
</file>